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26"/>
  </p:notesMasterIdLst>
  <p:sldIdLst>
    <p:sldId id="256" r:id="rId3"/>
    <p:sldId id="295" r:id="rId4"/>
    <p:sldId id="323" r:id="rId5"/>
    <p:sldId id="300" r:id="rId6"/>
    <p:sldId id="317" r:id="rId7"/>
    <p:sldId id="318" r:id="rId8"/>
    <p:sldId id="320" r:id="rId9"/>
    <p:sldId id="302" r:id="rId10"/>
    <p:sldId id="304" r:id="rId11"/>
    <p:sldId id="311" r:id="rId12"/>
    <p:sldId id="305" r:id="rId13"/>
    <p:sldId id="306" r:id="rId14"/>
    <p:sldId id="310" r:id="rId15"/>
    <p:sldId id="307" r:id="rId16"/>
    <p:sldId id="321" r:id="rId17"/>
    <p:sldId id="322" r:id="rId18"/>
    <p:sldId id="299" r:id="rId19"/>
    <p:sldId id="298" r:id="rId20"/>
    <p:sldId id="315" r:id="rId21"/>
    <p:sldId id="316" r:id="rId22"/>
    <p:sldId id="324" r:id="rId23"/>
    <p:sldId id="313" r:id="rId24"/>
    <p:sldId id="301"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News Cycle" panose="020B0604020202020204" charset="2"/>
      <p:regular r:id="rId33"/>
      <p:bold r:id="rId34"/>
    </p:embeddedFont>
    <p:embeddedFont>
      <p:font typeface="Oswal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C7D16-05AA-4A48-BEF7-4B9BB17E9E1B}" v="123" dt="2021-03-20T04:44:50.909"/>
    <p1510:client id="{28D2EE22-1730-4C93-811C-6257630476DC}" v="19" dt="2021-03-20T01:03:34.424"/>
    <p1510:client id="{37C608D5-B835-4807-B7B9-960F75912B76}" v="1" dt="2021-03-20T00:45:17.013"/>
    <p1510:client id="{448E65FD-10F4-43CD-8A78-C2126B301C28}" v="315" dt="2021-03-20T00:54:35.906"/>
    <p1510:client id="{5C183684-5E88-4800-88AB-C1534BF87490}" v="17" dt="2021-03-20T02:03:02.413"/>
    <p1510:client id="{A1355099-3503-4A25-B72A-D447F892ADC3}" v="8" dt="2021-03-20T00:07:24.867"/>
  </p1510:revLst>
</p1510:revInfo>
</file>

<file path=ppt/tableStyles.xml><?xml version="1.0" encoding="utf-8"?>
<a:tblStyleLst xmlns:a="http://schemas.openxmlformats.org/drawingml/2006/main" def="{6B5681E7-3F6B-493A-A081-50176DB923CF}">
  <a:tblStyle styleId="{6B5681E7-3F6B-493A-A081-50176DB923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EFF09-86D4-41D1-8CD3-602A2CEEB6E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C183684-5E88-4800-88AB-C1534BF87490}"/>
    <pc:docChg chg="modSld">
      <pc:chgData name="Guest User" userId="" providerId="Windows Live" clId="Web-{5C183684-5E88-4800-88AB-C1534BF87490}" dt="2021-03-20T02:03:02.413" v="14"/>
      <pc:docMkLst>
        <pc:docMk/>
      </pc:docMkLst>
      <pc:sldChg chg="addSp delSp modSp">
        <pc:chgData name="Guest User" userId="" providerId="Windows Live" clId="Web-{5C183684-5E88-4800-88AB-C1534BF87490}" dt="2021-03-20T02:03:02.413" v="14"/>
        <pc:sldMkLst>
          <pc:docMk/>
          <pc:sldMk cId="3267328563" sldId="303"/>
        </pc:sldMkLst>
        <pc:spChg chg="del">
          <ac:chgData name="Guest User" userId="" providerId="Windows Live" clId="Web-{5C183684-5E88-4800-88AB-C1534BF87490}" dt="2021-03-20T02:02:16.645" v="3"/>
          <ac:spMkLst>
            <pc:docMk/>
            <pc:sldMk cId="3267328563" sldId="303"/>
            <ac:spMk id="4" creationId="{2286092D-4C84-41B8-8F84-68B7C93C7AB0}"/>
          </ac:spMkLst>
        </pc:spChg>
        <pc:spChg chg="del">
          <ac:chgData name="Guest User" userId="" providerId="Windows Live" clId="Web-{5C183684-5E88-4800-88AB-C1534BF87490}" dt="2021-03-20T02:02:07.676" v="1"/>
          <ac:spMkLst>
            <pc:docMk/>
            <pc:sldMk cId="3267328563" sldId="303"/>
            <ac:spMk id="5" creationId="{53258372-6019-40F5-B39C-BE85510981EA}"/>
          </ac:spMkLst>
        </pc:spChg>
        <pc:spChg chg="del">
          <ac:chgData name="Guest User" userId="" providerId="Windows Live" clId="Web-{5C183684-5E88-4800-88AB-C1534BF87490}" dt="2021-03-20T02:02:14.707" v="2"/>
          <ac:spMkLst>
            <pc:docMk/>
            <pc:sldMk cId="3267328563" sldId="303"/>
            <ac:spMk id="6" creationId="{3829ABF6-A9B7-483D-B8D8-B79DA44347A9}"/>
          </ac:spMkLst>
        </pc:spChg>
        <pc:picChg chg="add del mod">
          <ac:chgData name="Guest User" userId="" providerId="Windows Live" clId="Web-{5C183684-5E88-4800-88AB-C1534BF87490}" dt="2021-03-20T02:02:32.536" v="9"/>
          <ac:picMkLst>
            <pc:docMk/>
            <pc:sldMk cId="3267328563" sldId="303"/>
            <ac:picMk id="2" creationId="{560C970C-2856-4C21-B2A8-EC76344529CD}"/>
          </ac:picMkLst>
        </pc:picChg>
        <pc:picChg chg="add del mod">
          <ac:chgData name="Guest User" userId="" providerId="Windows Live" clId="Web-{5C183684-5E88-4800-88AB-C1534BF87490}" dt="2021-03-20T02:03:02.413" v="14"/>
          <ac:picMkLst>
            <pc:docMk/>
            <pc:sldMk cId="3267328563" sldId="303"/>
            <ac:picMk id="3" creationId="{3F3FAC83-2DE8-4756-8A8E-D0874DACCD2E}"/>
          </ac:picMkLst>
        </pc:picChg>
      </pc:sldChg>
    </pc:docChg>
  </pc:docChgLst>
  <pc:docChgLst>
    <pc:chgData name="Isabella Lehar" userId="76a92302445f98ff" providerId="LiveId" clId="{0E8C7D16-05AA-4A48-BEF7-4B9BB17E9E1B}"/>
    <pc:docChg chg="undo custSel addSld delSld modSld sldOrd">
      <pc:chgData name="Isabella Lehar" userId="76a92302445f98ff" providerId="LiveId" clId="{0E8C7D16-05AA-4A48-BEF7-4B9BB17E9E1B}" dt="2021-03-20T13:35:15.114" v="2335" actId="20577"/>
      <pc:docMkLst>
        <pc:docMk/>
      </pc:docMkLst>
      <pc:sldChg chg="modSp mod">
        <pc:chgData name="Isabella Lehar" userId="76a92302445f98ff" providerId="LiveId" clId="{0E8C7D16-05AA-4A48-BEF7-4B9BB17E9E1B}" dt="2021-03-20T04:07:20.736" v="2241" actId="20577"/>
        <pc:sldMkLst>
          <pc:docMk/>
          <pc:sldMk cId="1072503487" sldId="295"/>
        </pc:sldMkLst>
        <pc:spChg chg="mod">
          <ac:chgData name="Isabella Lehar" userId="76a92302445f98ff" providerId="LiveId" clId="{0E8C7D16-05AA-4A48-BEF7-4B9BB17E9E1B}" dt="2021-03-20T04:07:20.736" v="2241" actId="20577"/>
          <ac:spMkLst>
            <pc:docMk/>
            <pc:sldMk cId="1072503487" sldId="295"/>
            <ac:spMk id="3" creationId="{AA9FAA1A-16CE-4F88-B89F-27098A7B317B}"/>
          </ac:spMkLst>
        </pc:spChg>
      </pc:sldChg>
      <pc:sldChg chg="modSp del mod ord">
        <pc:chgData name="Isabella Lehar" userId="76a92302445f98ff" providerId="LiveId" clId="{0E8C7D16-05AA-4A48-BEF7-4B9BB17E9E1B}" dt="2021-03-20T03:24:31.778" v="1392" actId="2696"/>
        <pc:sldMkLst>
          <pc:docMk/>
          <pc:sldMk cId="3476729868" sldId="296"/>
        </pc:sldMkLst>
        <pc:spChg chg="mod">
          <ac:chgData name="Isabella Lehar" userId="76a92302445f98ff" providerId="LiveId" clId="{0E8C7D16-05AA-4A48-BEF7-4B9BB17E9E1B}" dt="2021-03-20T02:25:00.563" v="416" actId="20577"/>
          <ac:spMkLst>
            <pc:docMk/>
            <pc:sldMk cId="3476729868" sldId="296"/>
            <ac:spMk id="4" creationId="{2391C2A2-AD82-4FE6-BD8D-53A48F4B9C71}"/>
          </ac:spMkLst>
        </pc:spChg>
        <pc:spChg chg="mod">
          <ac:chgData name="Isabella Lehar" userId="76a92302445f98ff" providerId="LiveId" clId="{0E8C7D16-05AA-4A48-BEF7-4B9BB17E9E1B}" dt="2021-03-20T02:50:29.589" v="685" actId="14100"/>
          <ac:spMkLst>
            <pc:docMk/>
            <pc:sldMk cId="3476729868" sldId="296"/>
            <ac:spMk id="5" creationId="{5508EBF9-11DA-4686-B33C-EABF95B8725C}"/>
          </ac:spMkLst>
        </pc:spChg>
      </pc:sldChg>
      <pc:sldChg chg="modSp mod">
        <pc:chgData name="Isabella Lehar" userId="76a92302445f98ff" providerId="LiveId" clId="{0E8C7D16-05AA-4A48-BEF7-4B9BB17E9E1B}" dt="2021-03-20T02:51:04.839" v="686" actId="1076"/>
        <pc:sldMkLst>
          <pc:docMk/>
          <pc:sldMk cId="458105958" sldId="298"/>
        </pc:sldMkLst>
        <pc:graphicFrameChg chg="mod modGraphic">
          <ac:chgData name="Isabella Lehar" userId="76a92302445f98ff" providerId="LiveId" clId="{0E8C7D16-05AA-4A48-BEF7-4B9BB17E9E1B}" dt="2021-03-20T02:51:04.839" v="686" actId="1076"/>
          <ac:graphicFrameMkLst>
            <pc:docMk/>
            <pc:sldMk cId="458105958" sldId="298"/>
            <ac:graphicFrameMk id="12" creationId="{DC1425E0-F0AF-4377-B6BC-CC0E10E8C7B1}"/>
          </ac:graphicFrameMkLst>
        </pc:graphicFrameChg>
        <pc:picChg chg="mod">
          <ac:chgData name="Isabella Lehar" userId="76a92302445f98ff" providerId="LiveId" clId="{0E8C7D16-05AA-4A48-BEF7-4B9BB17E9E1B}" dt="2021-03-20T02:45:07.601" v="678" actId="1076"/>
          <ac:picMkLst>
            <pc:docMk/>
            <pc:sldMk cId="458105958" sldId="298"/>
            <ac:picMk id="10" creationId="{CA40F565-7F1E-4150-996F-9E27C8BDE8F9}"/>
          </ac:picMkLst>
        </pc:picChg>
      </pc:sldChg>
      <pc:sldChg chg="addSp delSp modSp mod chgLayout">
        <pc:chgData name="Isabella Lehar" userId="76a92302445f98ff" providerId="LiveId" clId="{0E8C7D16-05AA-4A48-BEF7-4B9BB17E9E1B}" dt="2021-03-20T02:06:31.400" v="25" actId="1076"/>
        <pc:sldMkLst>
          <pc:docMk/>
          <pc:sldMk cId="3926941491" sldId="300"/>
        </pc:sldMkLst>
        <pc:spChg chg="add mod ord">
          <ac:chgData name="Isabella Lehar" userId="76a92302445f98ff" providerId="LiveId" clId="{0E8C7D16-05AA-4A48-BEF7-4B9BB17E9E1B}" dt="2021-03-20T02:06:27.487" v="24" actId="1076"/>
          <ac:spMkLst>
            <pc:docMk/>
            <pc:sldMk cId="3926941491" sldId="300"/>
            <ac:spMk id="2" creationId="{3C2B6042-EC7B-4472-AA94-019767D5DD3F}"/>
          </ac:spMkLst>
        </pc:spChg>
        <pc:spChg chg="add mod ord">
          <ac:chgData name="Isabella Lehar" userId="76a92302445f98ff" providerId="LiveId" clId="{0E8C7D16-05AA-4A48-BEF7-4B9BB17E9E1B}" dt="2021-03-20T02:06:31.400" v="25" actId="1076"/>
          <ac:spMkLst>
            <pc:docMk/>
            <pc:sldMk cId="3926941491" sldId="300"/>
            <ac:spMk id="3" creationId="{0E81E890-BDF3-45B5-B4DC-9D1CEE244150}"/>
          </ac:spMkLst>
        </pc:spChg>
        <pc:spChg chg="mod ord">
          <ac:chgData name="Isabella Lehar" userId="76a92302445f98ff" providerId="LiveId" clId="{0E8C7D16-05AA-4A48-BEF7-4B9BB17E9E1B}" dt="2021-03-20T02:06:14.421" v="4" actId="700"/>
          <ac:spMkLst>
            <pc:docMk/>
            <pc:sldMk cId="3926941491" sldId="300"/>
            <ac:spMk id="5" creationId="{A3DECB2C-3560-445B-9283-676F0645CCFC}"/>
          </ac:spMkLst>
        </pc:spChg>
        <pc:spChg chg="del mod">
          <ac:chgData name="Isabella Lehar" userId="76a92302445f98ff" providerId="LiveId" clId="{0E8C7D16-05AA-4A48-BEF7-4B9BB17E9E1B}" dt="2021-03-20T02:06:14.421" v="4" actId="700"/>
          <ac:spMkLst>
            <pc:docMk/>
            <pc:sldMk cId="3926941491" sldId="300"/>
            <ac:spMk id="6" creationId="{1C544FFA-FF70-42E1-BEF1-9C6ED6CD7884}"/>
          </ac:spMkLst>
        </pc:spChg>
      </pc:sldChg>
      <pc:sldChg chg="modSp mod">
        <pc:chgData name="Isabella Lehar" userId="76a92302445f98ff" providerId="LiveId" clId="{0E8C7D16-05AA-4A48-BEF7-4B9BB17E9E1B}" dt="2021-03-20T03:48:49.378" v="2048" actId="2711"/>
        <pc:sldMkLst>
          <pc:docMk/>
          <pc:sldMk cId="3036330461" sldId="301"/>
        </pc:sldMkLst>
        <pc:spChg chg="mod">
          <ac:chgData name="Isabella Lehar" userId="76a92302445f98ff" providerId="LiveId" clId="{0E8C7D16-05AA-4A48-BEF7-4B9BB17E9E1B}" dt="2021-03-20T03:32:58.123" v="1857" actId="20577"/>
          <ac:spMkLst>
            <pc:docMk/>
            <pc:sldMk cId="3036330461" sldId="301"/>
            <ac:spMk id="2" creationId="{ABA52D28-D820-48E0-A089-AEADEE94C57C}"/>
          </ac:spMkLst>
        </pc:spChg>
        <pc:spChg chg="mod">
          <ac:chgData name="Isabella Lehar" userId="76a92302445f98ff" providerId="LiveId" clId="{0E8C7D16-05AA-4A48-BEF7-4B9BB17E9E1B}" dt="2021-03-20T03:48:49.378" v="2048" actId="2711"/>
          <ac:spMkLst>
            <pc:docMk/>
            <pc:sldMk cId="3036330461" sldId="301"/>
            <ac:spMk id="3" creationId="{03A969A9-655F-4888-92EF-F9A8A5635E4E}"/>
          </ac:spMkLst>
        </pc:spChg>
      </pc:sldChg>
      <pc:sldChg chg="addSp del">
        <pc:chgData name="Isabella Lehar" userId="76a92302445f98ff" providerId="LiveId" clId="{0E8C7D16-05AA-4A48-BEF7-4B9BB17E9E1B}" dt="2021-03-20T02:05:46.820" v="2" actId="2696"/>
        <pc:sldMkLst>
          <pc:docMk/>
          <pc:sldMk cId="3267328563" sldId="303"/>
        </pc:sldMkLst>
        <pc:picChg chg="add">
          <ac:chgData name="Isabella Lehar" userId="76a92302445f98ff" providerId="LiveId" clId="{0E8C7D16-05AA-4A48-BEF7-4B9BB17E9E1B}" dt="2021-03-20T02:05:37.875" v="0"/>
          <ac:picMkLst>
            <pc:docMk/>
            <pc:sldMk cId="3267328563" sldId="303"/>
            <ac:picMk id="2" creationId="{B9CA58F2-EFE1-43A5-979C-2A81D9A69257}"/>
          </ac:picMkLst>
        </pc:picChg>
      </pc:sldChg>
      <pc:sldChg chg="delSp mod">
        <pc:chgData name="Isabella Lehar" userId="76a92302445f98ff" providerId="LiveId" clId="{0E8C7D16-05AA-4A48-BEF7-4B9BB17E9E1B}" dt="2021-03-20T02:52:02.580" v="692" actId="21"/>
        <pc:sldMkLst>
          <pc:docMk/>
          <pc:sldMk cId="1867756791" sldId="307"/>
        </pc:sldMkLst>
        <pc:spChg chg="del">
          <ac:chgData name="Isabella Lehar" userId="76a92302445f98ff" providerId="LiveId" clId="{0E8C7D16-05AA-4A48-BEF7-4B9BB17E9E1B}" dt="2021-03-20T02:52:02.580" v="692" actId="21"/>
          <ac:spMkLst>
            <pc:docMk/>
            <pc:sldMk cId="1867756791" sldId="307"/>
            <ac:spMk id="7" creationId="{BFAB7B7F-A9D0-45CC-80BF-DFDCDF2B30D9}"/>
          </ac:spMkLst>
        </pc:spChg>
      </pc:sldChg>
      <pc:sldChg chg="del">
        <pc:chgData name="Isabella Lehar" userId="76a92302445f98ff" providerId="LiveId" clId="{0E8C7D16-05AA-4A48-BEF7-4B9BB17E9E1B}" dt="2021-03-20T02:09:04.018" v="33" actId="2696"/>
        <pc:sldMkLst>
          <pc:docMk/>
          <pc:sldMk cId="433627210" sldId="308"/>
        </pc:sldMkLst>
      </pc:sldChg>
      <pc:sldChg chg="del">
        <pc:chgData name="Isabella Lehar" userId="76a92302445f98ff" providerId="LiveId" clId="{0E8C7D16-05AA-4A48-BEF7-4B9BB17E9E1B}" dt="2021-03-20T02:09:24.648" v="37" actId="2696"/>
        <pc:sldMkLst>
          <pc:docMk/>
          <pc:sldMk cId="2504535627" sldId="309"/>
        </pc:sldMkLst>
      </pc:sldChg>
      <pc:sldChg chg="modSp mod">
        <pc:chgData name="Isabella Lehar" userId="76a92302445f98ff" providerId="LiveId" clId="{0E8C7D16-05AA-4A48-BEF7-4B9BB17E9E1B}" dt="2021-03-20T02:36:06.390" v="630" actId="14100"/>
        <pc:sldMkLst>
          <pc:docMk/>
          <pc:sldMk cId="1636853975" sldId="310"/>
        </pc:sldMkLst>
        <pc:picChg chg="mod">
          <ac:chgData name="Isabella Lehar" userId="76a92302445f98ff" providerId="LiveId" clId="{0E8C7D16-05AA-4A48-BEF7-4B9BB17E9E1B}" dt="2021-03-20T02:36:06.390" v="630" actId="14100"/>
          <ac:picMkLst>
            <pc:docMk/>
            <pc:sldMk cId="1636853975" sldId="310"/>
            <ac:picMk id="6" creationId="{1D099640-D11F-488B-9CBF-4C9CC9E1C622}"/>
          </ac:picMkLst>
        </pc:picChg>
      </pc:sldChg>
      <pc:sldChg chg="del">
        <pc:chgData name="Isabella Lehar" userId="76a92302445f98ff" providerId="LiveId" clId="{0E8C7D16-05AA-4A48-BEF7-4B9BB17E9E1B}" dt="2021-03-20T02:06:51.592" v="27" actId="2696"/>
        <pc:sldMkLst>
          <pc:docMk/>
          <pc:sldMk cId="16343460" sldId="312"/>
        </pc:sldMkLst>
      </pc:sldChg>
      <pc:sldChg chg="del">
        <pc:chgData name="Isabella Lehar" userId="76a92302445f98ff" providerId="LiveId" clId="{0E8C7D16-05AA-4A48-BEF7-4B9BB17E9E1B}" dt="2021-03-20T02:08:02.432" v="31" actId="2696"/>
        <pc:sldMkLst>
          <pc:docMk/>
          <pc:sldMk cId="617546330" sldId="314"/>
        </pc:sldMkLst>
      </pc:sldChg>
      <pc:sldChg chg="modSp mod">
        <pc:chgData name="Isabella Lehar" userId="76a92302445f98ff" providerId="LiveId" clId="{0E8C7D16-05AA-4A48-BEF7-4B9BB17E9E1B}" dt="2021-03-20T02:55:25.539" v="699" actId="1076"/>
        <pc:sldMkLst>
          <pc:docMk/>
          <pc:sldMk cId="3455290091" sldId="315"/>
        </pc:sldMkLst>
        <pc:picChg chg="mod">
          <ac:chgData name="Isabella Lehar" userId="76a92302445f98ff" providerId="LiveId" clId="{0E8C7D16-05AA-4A48-BEF7-4B9BB17E9E1B}" dt="2021-03-20T02:55:17.794" v="696" actId="1076"/>
          <ac:picMkLst>
            <pc:docMk/>
            <pc:sldMk cId="3455290091" sldId="315"/>
            <ac:picMk id="6" creationId="{3786D519-1C6B-438B-BB7F-92BAB202A45D}"/>
          </ac:picMkLst>
        </pc:picChg>
        <pc:picChg chg="mod">
          <ac:chgData name="Isabella Lehar" userId="76a92302445f98ff" providerId="LiveId" clId="{0E8C7D16-05AA-4A48-BEF7-4B9BB17E9E1B}" dt="2021-03-20T02:55:13.418" v="694" actId="1076"/>
          <ac:picMkLst>
            <pc:docMk/>
            <pc:sldMk cId="3455290091" sldId="315"/>
            <ac:picMk id="7" creationId="{F1B9DE9F-10D2-48B9-8973-50AFB09883CA}"/>
          </ac:picMkLst>
        </pc:picChg>
        <pc:picChg chg="mod">
          <ac:chgData name="Isabella Lehar" userId="76a92302445f98ff" providerId="LiveId" clId="{0E8C7D16-05AA-4A48-BEF7-4B9BB17E9E1B}" dt="2021-03-20T02:55:25.539" v="699" actId="1076"/>
          <ac:picMkLst>
            <pc:docMk/>
            <pc:sldMk cId="3455290091" sldId="315"/>
            <ac:picMk id="8" creationId="{2C264298-D7F8-4531-80D8-A57FB289A8A2}"/>
          </ac:picMkLst>
        </pc:picChg>
      </pc:sldChg>
      <pc:sldChg chg="addSp delSp modSp mod chgLayout">
        <pc:chgData name="Isabella Lehar" userId="76a92302445f98ff" providerId="LiveId" clId="{0E8C7D16-05AA-4A48-BEF7-4B9BB17E9E1B}" dt="2021-03-20T13:35:15.114" v="2335" actId="20577"/>
        <pc:sldMkLst>
          <pc:docMk/>
          <pc:sldMk cId="3101402342" sldId="316"/>
        </pc:sldMkLst>
        <pc:spChg chg="mod ord">
          <ac:chgData name="Isabella Lehar" userId="76a92302445f98ff" providerId="LiveId" clId="{0E8C7D16-05AA-4A48-BEF7-4B9BB17E9E1B}" dt="2021-03-20T02:46:45.979" v="683" actId="1076"/>
          <ac:spMkLst>
            <pc:docMk/>
            <pc:sldMk cId="3101402342" sldId="316"/>
            <ac:spMk id="2" creationId="{F3F017D7-F1A3-4996-9AF8-E18EA04B785E}"/>
          </ac:spMkLst>
        </pc:spChg>
        <pc:spChg chg="add del mod">
          <ac:chgData name="Isabella Lehar" userId="76a92302445f98ff" providerId="LiveId" clId="{0E8C7D16-05AA-4A48-BEF7-4B9BB17E9E1B}" dt="2021-03-20T13:35:15.114" v="2335" actId="20577"/>
          <ac:spMkLst>
            <pc:docMk/>
            <pc:sldMk cId="3101402342" sldId="316"/>
            <ac:spMk id="3" creationId="{33219669-0FF4-4207-B7DB-D2CCFFA87729}"/>
          </ac:spMkLst>
        </pc:spChg>
        <pc:spChg chg="add del mod ord">
          <ac:chgData name="Isabella Lehar" userId="76a92302445f98ff" providerId="LiveId" clId="{0E8C7D16-05AA-4A48-BEF7-4B9BB17E9E1B}" dt="2021-03-20T02:46:31.161" v="681" actId="21"/>
          <ac:spMkLst>
            <pc:docMk/>
            <pc:sldMk cId="3101402342" sldId="316"/>
            <ac:spMk id="4" creationId="{B7235A35-A03A-4A6D-BC08-1AC27DD9DA26}"/>
          </ac:spMkLst>
        </pc:spChg>
        <pc:spChg chg="mod ord">
          <ac:chgData name="Isabella Lehar" userId="76a92302445f98ff" providerId="LiveId" clId="{0E8C7D16-05AA-4A48-BEF7-4B9BB17E9E1B}" dt="2021-03-20T02:17:28.027" v="228" actId="700"/>
          <ac:spMkLst>
            <pc:docMk/>
            <pc:sldMk cId="3101402342" sldId="316"/>
            <ac:spMk id="5" creationId="{20805CEB-C195-4572-9151-F887668B76A4}"/>
          </ac:spMkLst>
        </pc:spChg>
        <pc:spChg chg="add del mod ord">
          <ac:chgData name="Isabella Lehar" userId="76a92302445f98ff" providerId="LiveId" clId="{0E8C7D16-05AA-4A48-BEF7-4B9BB17E9E1B}" dt="2021-03-20T02:46:34.704" v="682" actId="21"/>
          <ac:spMkLst>
            <pc:docMk/>
            <pc:sldMk cId="3101402342" sldId="316"/>
            <ac:spMk id="8" creationId="{1A493F52-C30B-404C-8967-468C339BF135}"/>
          </ac:spMkLst>
        </pc:spChg>
      </pc:sldChg>
      <pc:sldChg chg="modSp add mod modAnim">
        <pc:chgData name="Isabella Lehar" userId="76a92302445f98ff" providerId="LiveId" clId="{0E8C7D16-05AA-4A48-BEF7-4B9BB17E9E1B}" dt="2021-03-20T04:44:32.904" v="2244"/>
        <pc:sldMkLst>
          <pc:docMk/>
          <pc:sldMk cId="1111776993" sldId="317"/>
        </pc:sldMkLst>
        <pc:spChg chg="mod">
          <ac:chgData name="Isabella Lehar" userId="76a92302445f98ff" providerId="LiveId" clId="{0E8C7D16-05AA-4A48-BEF7-4B9BB17E9E1B}" dt="2021-03-20T03:35:34.006" v="1873" actId="5793"/>
          <ac:spMkLst>
            <pc:docMk/>
            <pc:sldMk cId="1111776993" sldId="317"/>
            <ac:spMk id="9" creationId="{85B901F4-E2FD-4AEA-A9E7-8B33BE726D74}"/>
          </ac:spMkLst>
        </pc:spChg>
        <pc:picChg chg="mod">
          <ac:chgData name="Isabella Lehar" userId="76a92302445f98ff" providerId="LiveId" clId="{0E8C7D16-05AA-4A48-BEF7-4B9BB17E9E1B}" dt="2021-03-20T03:35:42.989" v="1874" actId="1076"/>
          <ac:picMkLst>
            <pc:docMk/>
            <pc:sldMk cId="1111776993" sldId="317"/>
            <ac:picMk id="3" creationId="{5C185A09-C352-4FC5-8DFE-9E5DE4100042}"/>
          </ac:picMkLst>
        </pc:picChg>
        <pc:picChg chg="mod">
          <ac:chgData name="Isabella Lehar" userId="76a92302445f98ff" providerId="LiveId" clId="{0E8C7D16-05AA-4A48-BEF7-4B9BB17E9E1B}" dt="2021-03-20T03:35:47.240" v="1875" actId="1076"/>
          <ac:picMkLst>
            <pc:docMk/>
            <pc:sldMk cId="1111776993" sldId="317"/>
            <ac:picMk id="15" creationId="{BF8F11E0-D07B-45B8-8E9E-0E88D4287F0C}"/>
          </ac:picMkLst>
        </pc:picChg>
      </pc:sldChg>
      <pc:sldChg chg="add modAnim">
        <pc:chgData name="Isabella Lehar" userId="76a92302445f98ff" providerId="LiveId" clId="{0E8C7D16-05AA-4A48-BEF7-4B9BB17E9E1B}" dt="2021-03-20T04:44:43.908" v="2248"/>
        <pc:sldMkLst>
          <pc:docMk/>
          <pc:sldMk cId="2312850435" sldId="318"/>
        </pc:sldMkLst>
      </pc:sldChg>
      <pc:sldChg chg="new del">
        <pc:chgData name="Isabella Lehar" userId="76a92302445f98ff" providerId="LiveId" clId="{0E8C7D16-05AA-4A48-BEF7-4B9BB17E9E1B}" dt="2021-03-20T02:07:40.752" v="30" actId="2696"/>
        <pc:sldMkLst>
          <pc:docMk/>
          <pc:sldMk cId="4137117633" sldId="319"/>
        </pc:sldMkLst>
      </pc:sldChg>
      <pc:sldChg chg="modSp add mod modAnim">
        <pc:chgData name="Isabella Lehar" userId="76a92302445f98ff" providerId="LiveId" clId="{0E8C7D16-05AA-4A48-BEF7-4B9BB17E9E1B}" dt="2021-03-20T04:44:50.909" v="2251"/>
        <pc:sldMkLst>
          <pc:docMk/>
          <pc:sldMk cId="1521452389" sldId="320"/>
        </pc:sldMkLst>
        <pc:spChg chg="mod">
          <ac:chgData name="Isabella Lehar" userId="76a92302445f98ff" providerId="LiveId" clId="{0E8C7D16-05AA-4A48-BEF7-4B9BB17E9E1B}" dt="2021-03-20T02:33:53.908" v="626" actId="1076"/>
          <ac:spMkLst>
            <pc:docMk/>
            <pc:sldMk cId="1521452389" sldId="320"/>
            <ac:spMk id="8" creationId="{5B297C66-0D94-43EE-A2A6-8A843E9C0CA0}"/>
          </ac:spMkLst>
        </pc:spChg>
        <pc:picChg chg="mod">
          <ac:chgData name="Isabella Lehar" userId="76a92302445f98ff" providerId="LiveId" clId="{0E8C7D16-05AA-4A48-BEF7-4B9BB17E9E1B}" dt="2021-03-20T02:34:00.301" v="629" actId="1076"/>
          <ac:picMkLst>
            <pc:docMk/>
            <pc:sldMk cId="1521452389" sldId="320"/>
            <ac:picMk id="7" creationId="{54B36288-A4F4-46BC-A7F5-BF942DCFADF5}"/>
          </ac:picMkLst>
        </pc:picChg>
      </pc:sldChg>
      <pc:sldChg chg="add">
        <pc:chgData name="Isabella Lehar" userId="76a92302445f98ff" providerId="LiveId" clId="{0E8C7D16-05AA-4A48-BEF7-4B9BB17E9E1B}" dt="2021-03-20T02:08:59.763" v="32"/>
        <pc:sldMkLst>
          <pc:docMk/>
          <pc:sldMk cId="3590647339" sldId="321"/>
        </pc:sldMkLst>
      </pc:sldChg>
      <pc:sldChg chg="addSp delSp modSp add mod ord">
        <pc:chgData name="Isabella Lehar" userId="76a92302445f98ff" providerId="LiveId" clId="{0E8C7D16-05AA-4A48-BEF7-4B9BB17E9E1B}" dt="2021-03-20T02:43:16.745" v="673" actId="20577"/>
        <pc:sldMkLst>
          <pc:docMk/>
          <pc:sldMk cId="3059226491" sldId="322"/>
        </pc:sldMkLst>
        <pc:spChg chg="add del mod">
          <ac:chgData name="Isabella Lehar" userId="76a92302445f98ff" providerId="LiveId" clId="{0E8C7D16-05AA-4A48-BEF7-4B9BB17E9E1B}" dt="2021-03-20T02:42:10.036" v="639" actId="1076"/>
          <ac:spMkLst>
            <pc:docMk/>
            <pc:sldMk cId="3059226491" sldId="322"/>
            <ac:spMk id="2" creationId="{79DCC5B0-5978-43E4-B6DF-A03AEBEC8F83}"/>
          </ac:spMkLst>
        </pc:spChg>
        <pc:spChg chg="add del mod">
          <ac:chgData name="Isabella Lehar" userId="76a92302445f98ff" providerId="LiveId" clId="{0E8C7D16-05AA-4A48-BEF7-4B9BB17E9E1B}" dt="2021-03-20T02:43:16.745" v="673" actId="20577"/>
          <ac:spMkLst>
            <pc:docMk/>
            <pc:sldMk cId="3059226491" sldId="322"/>
            <ac:spMk id="8" creationId="{DB031C68-EDC6-4ABA-AD36-F6D20A06C3DC}"/>
          </ac:spMkLst>
        </pc:spChg>
        <pc:spChg chg="add del mod">
          <ac:chgData name="Isabella Lehar" userId="76a92302445f98ff" providerId="LiveId" clId="{0E8C7D16-05AA-4A48-BEF7-4B9BB17E9E1B}" dt="2021-03-20T02:42:06.276" v="638" actId="21"/>
          <ac:spMkLst>
            <pc:docMk/>
            <pc:sldMk cId="3059226491" sldId="322"/>
            <ac:spMk id="10" creationId="{0FD25E68-2397-4136-9BE5-F45B6C648D81}"/>
          </ac:spMkLst>
        </pc:spChg>
      </pc:sldChg>
      <pc:sldChg chg="modSp new del mod">
        <pc:chgData name="Isabella Lehar" userId="76a92302445f98ff" providerId="LiveId" clId="{0E8C7D16-05AA-4A48-BEF7-4B9BB17E9E1B}" dt="2021-03-20T02:25:04.180" v="417" actId="2696"/>
        <pc:sldMkLst>
          <pc:docMk/>
          <pc:sldMk cId="3275249623" sldId="323"/>
        </pc:sldMkLst>
        <pc:spChg chg="mod">
          <ac:chgData name="Isabella Lehar" userId="76a92302445f98ff" providerId="LiveId" clId="{0E8C7D16-05AA-4A48-BEF7-4B9BB17E9E1B}" dt="2021-03-20T02:17:48.433" v="243" actId="20577"/>
          <ac:spMkLst>
            <pc:docMk/>
            <pc:sldMk cId="3275249623" sldId="323"/>
            <ac:spMk id="2" creationId="{EA18AB84-400B-4C49-9689-B4946D68EE5E}"/>
          </ac:spMkLst>
        </pc:spChg>
      </pc:sldChg>
      <pc:sldChg chg="addSp delSp modSp new mod modClrScheme chgLayout">
        <pc:chgData name="Isabella Lehar" userId="76a92302445f98ff" providerId="LiveId" clId="{0E8C7D16-05AA-4A48-BEF7-4B9BB17E9E1B}" dt="2021-03-20T02:32:17.740" v="619" actId="20577"/>
        <pc:sldMkLst>
          <pc:docMk/>
          <pc:sldMk cId="3540018164" sldId="323"/>
        </pc:sldMkLst>
        <pc:spChg chg="del mod ord">
          <ac:chgData name="Isabella Lehar" userId="76a92302445f98ff" providerId="LiveId" clId="{0E8C7D16-05AA-4A48-BEF7-4B9BB17E9E1B}" dt="2021-03-20T02:28:12.846" v="419" actId="700"/>
          <ac:spMkLst>
            <pc:docMk/>
            <pc:sldMk cId="3540018164" sldId="323"/>
            <ac:spMk id="2" creationId="{2762864E-D9C6-4833-ADFD-14E1105C2604}"/>
          </ac:spMkLst>
        </pc:spChg>
        <pc:spChg chg="del mod ord">
          <ac:chgData name="Isabella Lehar" userId="76a92302445f98ff" providerId="LiveId" clId="{0E8C7D16-05AA-4A48-BEF7-4B9BB17E9E1B}" dt="2021-03-20T02:28:12.846" v="419" actId="700"/>
          <ac:spMkLst>
            <pc:docMk/>
            <pc:sldMk cId="3540018164" sldId="323"/>
            <ac:spMk id="3" creationId="{EE4507B5-3479-429B-AB7C-B854E392C508}"/>
          </ac:spMkLst>
        </pc:spChg>
        <pc:spChg chg="add mod ord">
          <ac:chgData name="Isabella Lehar" userId="76a92302445f98ff" providerId="LiveId" clId="{0E8C7D16-05AA-4A48-BEF7-4B9BB17E9E1B}" dt="2021-03-20T02:29:53.212" v="505" actId="1076"/>
          <ac:spMkLst>
            <pc:docMk/>
            <pc:sldMk cId="3540018164" sldId="323"/>
            <ac:spMk id="4" creationId="{CC3EC1DF-1FEC-4535-9810-BF5C4644019A}"/>
          </ac:spMkLst>
        </pc:spChg>
        <pc:spChg chg="add mod ord">
          <ac:chgData name="Isabella Lehar" userId="76a92302445f98ff" providerId="LiveId" clId="{0E8C7D16-05AA-4A48-BEF7-4B9BB17E9E1B}" dt="2021-03-20T02:32:17.740" v="619" actId="20577"/>
          <ac:spMkLst>
            <pc:docMk/>
            <pc:sldMk cId="3540018164" sldId="323"/>
            <ac:spMk id="5" creationId="{27344BAE-F5F8-47DA-9B09-50309C77E578}"/>
          </ac:spMkLst>
        </pc:spChg>
        <pc:spChg chg="add del mod ord">
          <ac:chgData name="Isabella Lehar" userId="76a92302445f98ff" providerId="LiveId" clId="{0E8C7D16-05AA-4A48-BEF7-4B9BB17E9E1B}" dt="2021-03-20T02:28:17.042" v="420" actId="21"/>
          <ac:spMkLst>
            <pc:docMk/>
            <pc:sldMk cId="3540018164" sldId="323"/>
            <ac:spMk id="6" creationId="{451CDBA9-52A7-4B84-AAB3-31BD5480784F}"/>
          </ac:spMkLst>
        </pc:spChg>
      </pc:sldChg>
      <pc:sldChg chg="delSp modSp new mod">
        <pc:chgData name="Isabella Lehar" userId="76a92302445f98ff" providerId="LiveId" clId="{0E8C7D16-05AA-4A48-BEF7-4B9BB17E9E1B}" dt="2021-03-20T03:34:33.733" v="1872" actId="20577"/>
        <pc:sldMkLst>
          <pc:docMk/>
          <pc:sldMk cId="35180279" sldId="324"/>
        </pc:sldMkLst>
        <pc:spChg chg="mod">
          <ac:chgData name="Isabella Lehar" userId="76a92302445f98ff" providerId="LiveId" clId="{0E8C7D16-05AA-4A48-BEF7-4B9BB17E9E1B}" dt="2021-03-20T03:22:02.263" v="1390" actId="1076"/>
          <ac:spMkLst>
            <pc:docMk/>
            <pc:sldMk cId="35180279" sldId="324"/>
            <ac:spMk id="2" creationId="{D373BC05-B8B0-4451-9BA6-68AE0F12A0AE}"/>
          </ac:spMkLst>
        </pc:spChg>
        <pc:spChg chg="mod">
          <ac:chgData name="Isabella Lehar" userId="76a92302445f98ff" providerId="LiveId" clId="{0E8C7D16-05AA-4A48-BEF7-4B9BB17E9E1B}" dt="2021-03-20T03:34:33.733" v="1872" actId="20577"/>
          <ac:spMkLst>
            <pc:docMk/>
            <pc:sldMk cId="35180279" sldId="324"/>
            <ac:spMk id="3" creationId="{84615AB2-A2B9-4A9F-BC93-B85C48D41F52}"/>
          </ac:spMkLst>
        </pc:spChg>
        <pc:spChg chg="del">
          <ac:chgData name="Isabella Lehar" userId="76a92302445f98ff" providerId="LiveId" clId="{0E8C7D16-05AA-4A48-BEF7-4B9BB17E9E1B}" dt="2021-03-20T03:01:26.132" v="727" actId="21"/>
          <ac:spMkLst>
            <pc:docMk/>
            <pc:sldMk cId="35180279" sldId="324"/>
            <ac:spMk id="4" creationId="{DA96CDC9-47EE-4562-8E0E-C2BDB6087FAA}"/>
          </ac:spMkLst>
        </pc:spChg>
        <pc:spChg chg="mod">
          <ac:chgData name="Isabella Lehar" userId="76a92302445f98ff" providerId="LiveId" clId="{0E8C7D16-05AA-4A48-BEF7-4B9BB17E9E1B}" dt="2021-03-20T03:02:26.403" v="799" actId="1076"/>
          <ac:spMkLst>
            <pc:docMk/>
            <pc:sldMk cId="35180279" sldId="324"/>
            <ac:spMk id="5" creationId="{DFBF44AA-233D-4891-B895-1214A4F40896}"/>
          </ac:spMkLst>
        </pc:spChg>
      </pc:sldChg>
      <pc:sldChg chg="new del">
        <pc:chgData name="Isabella Lehar" userId="76a92302445f98ff" providerId="LiveId" clId="{0E8C7D16-05AA-4A48-BEF7-4B9BB17E9E1B}" dt="2021-03-20T03:15:04.171" v="962" actId="2696"/>
        <pc:sldMkLst>
          <pc:docMk/>
          <pc:sldMk cId="842308449" sldId="325"/>
        </pc:sldMkLst>
      </pc:sldChg>
    </pc:docChg>
  </pc:docChgLst>
  <pc:docChgLst>
    <pc:chgData name="Guest User" providerId="Windows Live" clId="Web-{28D2EE22-1730-4C93-811C-6257630476DC}"/>
    <pc:docChg chg="modSld">
      <pc:chgData name="Guest User" userId="" providerId="Windows Live" clId="Web-{28D2EE22-1730-4C93-811C-6257630476DC}" dt="2021-03-20T01:03:34.424" v="16" actId="1076"/>
      <pc:docMkLst>
        <pc:docMk/>
      </pc:docMkLst>
      <pc:sldChg chg="addSp delSp modSp">
        <pc:chgData name="Guest User" userId="" providerId="Windows Live" clId="Web-{28D2EE22-1730-4C93-811C-6257630476DC}" dt="2021-03-20T01:02:44.906" v="5" actId="1076"/>
        <pc:sldMkLst>
          <pc:docMk/>
          <pc:sldMk cId="955346729" sldId="304"/>
        </pc:sldMkLst>
        <pc:spChg chg="del">
          <ac:chgData name="Guest User" userId="" providerId="Windows Live" clId="Web-{28D2EE22-1730-4C93-811C-6257630476DC}" dt="2021-03-20T01:02:41.780" v="4"/>
          <ac:spMkLst>
            <pc:docMk/>
            <pc:sldMk cId="955346729" sldId="304"/>
            <ac:spMk id="4" creationId="{8E786D05-00A8-4299-AA88-550882CAD912}"/>
          </ac:spMkLst>
        </pc:spChg>
        <pc:spChg chg="del">
          <ac:chgData name="Guest User" userId="" providerId="Windows Live" clId="Web-{28D2EE22-1730-4C93-811C-6257630476DC}" dt="2021-03-20T01:02:35.733" v="2"/>
          <ac:spMkLst>
            <pc:docMk/>
            <pc:sldMk cId="955346729" sldId="304"/>
            <ac:spMk id="5" creationId="{6A53E69C-83C6-45C3-BC30-715FBF771463}"/>
          </ac:spMkLst>
        </pc:spChg>
        <pc:spChg chg="del">
          <ac:chgData name="Guest User" userId="" providerId="Windows Live" clId="Web-{28D2EE22-1730-4C93-811C-6257630476DC}" dt="2021-03-20T01:02:34.202" v="1"/>
          <ac:spMkLst>
            <pc:docMk/>
            <pc:sldMk cId="955346729" sldId="304"/>
            <ac:spMk id="6" creationId="{7EF8E4F3-303D-43D4-9AE7-B4BD0A837620}"/>
          </ac:spMkLst>
        </pc:spChg>
        <pc:spChg chg="add">
          <ac:chgData name="Guest User" userId="" providerId="Windows Live" clId="Web-{28D2EE22-1730-4C93-811C-6257630476DC}" dt="2021-03-20T01:02:29.123" v="0"/>
          <ac:spMkLst>
            <pc:docMk/>
            <pc:sldMk cId="955346729" sldId="304"/>
            <ac:spMk id="7" creationId="{E6FA3218-BFE3-43C6-8578-4CCC7696C722}"/>
          </ac:spMkLst>
        </pc:spChg>
        <pc:spChg chg="add">
          <ac:chgData name="Guest User" userId="" providerId="Windows Live" clId="Web-{28D2EE22-1730-4C93-811C-6257630476DC}" dt="2021-03-20T01:02:29.123" v="0"/>
          <ac:spMkLst>
            <pc:docMk/>
            <pc:sldMk cId="955346729" sldId="304"/>
            <ac:spMk id="8" creationId="{839E97FE-8E5C-4543-B27C-E990BCC606AA}"/>
          </ac:spMkLst>
        </pc:spChg>
        <pc:picChg chg="add">
          <ac:chgData name="Guest User" userId="" providerId="Windows Live" clId="Web-{28D2EE22-1730-4C93-811C-6257630476DC}" dt="2021-03-20T01:02:29.123" v="0"/>
          <ac:picMkLst>
            <pc:docMk/>
            <pc:sldMk cId="955346729" sldId="304"/>
            <ac:picMk id="9" creationId="{17593C60-8F30-4C97-A218-DFDCDCEE9ED2}"/>
          </ac:picMkLst>
        </pc:picChg>
        <pc:picChg chg="add mod">
          <ac:chgData name="Guest User" userId="" providerId="Windows Live" clId="Web-{28D2EE22-1730-4C93-811C-6257630476DC}" dt="2021-03-20T01:02:44.906" v="5" actId="1076"/>
          <ac:picMkLst>
            <pc:docMk/>
            <pc:sldMk cId="955346729" sldId="304"/>
            <ac:picMk id="10" creationId="{50667BEE-2043-46EF-BF68-BAE1159DC2FA}"/>
          </ac:picMkLst>
        </pc:picChg>
      </pc:sldChg>
      <pc:sldChg chg="addSp delSp modSp">
        <pc:chgData name="Guest User" userId="" providerId="Windows Live" clId="Web-{28D2EE22-1730-4C93-811C-6257630476DC}" dt="2021-03-20T01:03:34.424" v="16" actId="1076"/>
        <pc:sldMkLst>
          <pc:docMk/>
          <pc:sldMk cId="4090192702" sldId="311"/>
        </pc:sldMkLst>
        <pc:spChg chg="del">
          <ac:chgData name="Guest User" userId="" providerId="Windows Live" clId="Web-{28D2EE22-1730-4C93-811C-6257630476DC}" dt="2021-03-20T01:03:06.141" v="6"/>
          <ac:spMkLst>
            <pc:docMk/>
            <pc:sldMk cId="4090192702" sldId="311"/>
            <ac:spMk id="2" creationId="{E3C5E132-0CCD-41D8-A77E-D512FD4AA1C7}"/>
          </ac:spMkLst>
        </pc:spChg>
        <pc:spChg chg="del">
          <ac:chgData name="Guest User" userId="" providerId="Windows Live" clId="Web-{28D2EE22-1730-4C93-811C-6257630476DC}" dt="2021-03-20T01:03:07.672" v="7"/>
          <ac:spMkLst>
            <pc:docMk/>
            <pc:sldMk cId="4090192702" sldId="311"/>
            <ac:spMk id="3" creationId="{DCC85149-3B9A-4F7D-AF25-6AA0232F19AD}"/>
          </ac:spMkLst>
        </pc:spChg>
        <pc:spChg chg="del">
          <ac:chgData name="Guest User" userId="" providerId="Windows Live" clId="Web-{28D2EE22-1730-4C93-811C-6257630476DC}" dt="2021-03-20T01:03:09.047" v="8"/>
          <ac:spMkLst>
            <pc:docMk/>
            <pc:sldMk cId="4090192702" sldId="311"/>
            <ac:spMk id="4" creationId="{63227C80-F355-4DA3-AE18-C04875B6E1C1}"/>
          </ac:spMkLst>
        </pc:spChg>
        <pc:picChg chg="add mod">
          <ac:chgData name="Guest User" userId="" providerId="Windows Live" clId="Web-{28D2EE22-1730-4C93-811C-6257630476DC}" dt="2021-03-20T01:03:27.767" v="14" actId="1076"/>
          <ac:picMkLst>
            <pc:docMk/>
            <pc:sldMk cId="4090192702" sldId="311"/>
            <ac:picMk id="6" creationId="{52FAA0E6-DED9-40E5-8370-DB449015955D}"/>
          </ac:picMkLst>
        </pc:picChg>
        <pc:picChg chg="add mod">
          <ac:chgData name="Guest User" userId="" providerId="Windows Live" clId="Web-{28D2EE22-1730-4C93-811C-6257630476DC}" dt="2021-03-20T01:03:34.424" v="16" actId="1076"/>
          <ac:picMkLst>
            <pc:docMk/>
            <pc:sldMk cId="4090192702" sldId="311"/>
            <ac:picMk id="7" creationId="{86726FFC-D090-43EF-8F8C-E553CA3328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0500" y="2435625"/>
            <a:ext cx="3638700" cy="2240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11" name="Google Shape;11;p2"/>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02035">
              <a:alpha val="173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11A8D-9B48-49CF-B790-3BA7C615D4EE}"/>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3" name="Footer Placeholder 2">
            <a:extLst>
              <a:ext uri="{FF2B5EF4-FFF2-40B4-BE49-F238E27FC236}">
                <a16:creationId xmlns:a16="http://schemas.microsoft.com/office/drawing/2014/main" id="{E16E6C8C-8281-4462-8790-79A64077D4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4FF4016-0E0A-4510-8D20-482BEED0513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01623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4080-B3F0-427B-A00A-E819CC9C083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F4F08EC-9461-4DA7-9331-1D83BEC8C97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09D47-2256-4C63-A34E-40E04B2C84D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E8EE7C-4688-4ABA-BC57-E2374BAD87C6}"/>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39FB96B5-BB2D-46F5-87E6-2D92ACE5D3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623602-6C90-4894-9DAB-F3621F7CD86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65688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31616-0937-4FC9-9D27-A3F701AE8F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3D8989F-26C9-4683-BF02-DC4B9E6239D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637BE55F-000E-4E8F-8C9D-7D168D44D6A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1A4F1C3-5A44-4F46-969E-F38A0FB2FE1A}"/>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E68F8760-23D4-4291-8DFA-7F484F9911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FA7D7C-22A6-4D48-A6A5-F30C607B272F}"/>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72652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2C54-9161-4478-BDFB-3A81AC2439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C0C76B-97D6-404A-A46B-6E97B4E988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FF16A-AFA3-4632-B531-62F83EC2EEAA}"/>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427B15DF-D9D5-4137-8D29-B4D7DE0235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BBAE0E-E9D4-435E-A6E5-D2E4EC9C48BA}"/>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259183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951E2-4992-42D9-A2E2-76EF4E85654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2A227-3390-430B-9A2C-97F397649DE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C92DD-5CA6-4EED-BC50-B661648F25E5}"/>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B0FC0B4-7011-46DB-ABFC-8BD798453C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511F91-F97A-4208-AEAD-2DA4743B3C8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483720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Tree>
    <p:extLst>
      <p:ext uri="{BB962C8B-B14F-4D97-AF65-F5344CB8AC3E}">
        <p14:creationId xmlns:p14="http://schemas.microsoft.com/office/powerpoint/2010/main" val="1479898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5085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550500" y="3044025"/>
            <a:ext cx="3638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 name="Google Shape;21;p3"/>
          <p:cNvSpPr txBox="1">
            <a:spLocks noGrp="1"/>
          </p:cNvSpPr>
          <p:nvPr>
            <p:ph type="subTitle" idx="1"/>
          </p:nvPr>
        </p:nvSpPr>
        <p:spPr>
          <a:xfrm>
            <a:off x="550500" y="4300725"/>
            <a:ext cx="3638700" cy="375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a:endParaRPr/>
          </a:p>
        </p:txBody>
      </p:sp>
      <p:sp>
        <p:nvSpPr>
          <p:cNvPr id="22" name="Google Shape;22;p3"/>
          <p:cNvSpPr/>
          <p:nvPr/>
        </p:nvSpPr>
        <p:spPr>
          <a:xfrm>
            <a:off x="7813106" y="0"/>
            <a:ext cx="892296" cy="322542"/>
          </a:xfrm>
          <a:custGeom>
            <a:avLst/>
            <a:gdLst/>
            <a:ahLst/>
            <a:cxnLst/>
            <a:rect l="l" t="t" r="r" b="b"/>
            <a:pathLst>
              <a:path w="21600" h="21600" extrusionOk="0">
                <a:moveTo>
                  <a:pt x="0" y="0"/>
                </a:moveTo>
                <a:lnTo>
                  <a:pt x="0" y="21600"/>
                </a:lnTo>
                <a:lnTo>
                  <a:pt x="21600" y="10795"/>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avLst/>
            <a:gdLst/>
            <a:ahLst/>
            <a:cxnLst/>
            <a:rect l="l" t="t" r="r" b="b"/>
            <a:pathLst>
              <a:path w="21600" h="21600" extrusionOk="0">
                <a:moveTo>
                  <a:pt x="0" y="21600"/>
                </a:moveTo>
                <a:lnTo>
                  <a:pt x="21600" y="21600"/>
                </a:lnTo>
                <a:lnTo>
                  <a:pt x="21600" y="0"/>
                </a:lnTo>
                <a:lnTo>
                  <a:pt x="0" y="1733"/>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avLst/>
            <a:gdLst/>
            <a:ahLst/>
            <a:cxnLst/>
            <a:rect l="l" t="t" r="r" b="b"/>
            <a:pathLst>
              <a:path w="21600" h="21600" extrusionOk="0">
                <a:moveTo>
                  <a:pt x="0" y="21600"/>
                </a:moveTo>
                <a:lnTo>
                  <a:pt x="21600" y="21600"/>
                </a:lnTo>
                <a:lnTo>
                  <a:pt x="21600" y="0"/>
                </a:lnTo>
                <a:lnTo>
                  <a:pt x="0" y="2046"/>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avLst/>
            <a:gdLst/>
            <a:ahLst/>
            <a:cxnLst/>
            <a:rect l="l" t="t" r="r" b="b"/>
            <a:pathLst>
              <a:path w="21600" h="21600" extrusionOk="0">
                <a:moveTo>
                  <a:pt x="0" y="21600"/>
                </a:moveTo>
                <a:lnTo>
                  <a:pt x="21600" y="15393"/>
                </a:lnTo>
                <a:lnTo>
                  <a:pt x="21600" y="0"/>
                </a:lnTo>
                <a:lnTo>
                  <a:pt x="0" y="0"/>
                </a:lnTo>
                <a:lnTo>
                  <a:pt x="0" y="2160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7"/>
          <p:cNvSpPr txBox="1">
            <a:spLocks noGrp="1"/>
          </p:cNvSpPr>
          <p:nvPr>
            <p:ph type="title"/>
          </p:nvPr>
        </p:nvSpPr>
        <p:spPr>
          <a:xfrm>
            <a:off x="550500" y="759800"/>
            <a:ext cx="61077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 name="Google Shape;66;p7"/>
          <p:cNvSpPr txBox="1">
            <a:spLocks noGrp="1"/>
          </p:cNvSpPr>
          <p:nvPr>
            <p:ph type="body" idx="1"/>
          </p:nvPr>
        </p:nvSpPr>
        <p:spPr>
          <a:xfrm>
            <a:off x="550500"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7" name="Google Shape;67;p7"/>
          <p:cNvSpPr txBox="1">
            <a:spLocks noGrp="1"/>
          </p:cNvSpPr>
          <p:nvPr>
            <p:ph type="body" idx="2"/>
          </p:nvPr>
        </p:nvSpPr>
        <p:spPr>
          <a:xfrm>
            <a:off x="3804472" y="1353950"/>
            <a:ext cx="28536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68" name="Google Shape;68;p7"/>
          <p:cNvSpPr txBox="1">
            <a:spLocks noGrp="1"/>
          </p:cNvSpPr>
          <p:nvPr>
            <p:ph type="sldNum" idx="12"/>
          </p:nvPr>
        </p:nvSpPr>
        <p:spPr>
          <a:xfrm>
            <a:off x="8346250" y="4688650"/>
            <a:ext cx="569100" cy="45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dirty="0"/>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avLst/>
              <a:gdLst/>
              <a:ahLst/>
              <a:cxnLst/>
              <a:rect l="l" t="t" r="r" b="b"/>
              <a:pathLst>
                <a:path w="21600" h="21600" extrusionOk="0">
                  <a:moveTo>
                    <a:pt x="21600" y="21600"/>
                  </a:moveTo>
                  <a:lnTo>
                    <a:pt x="21600" y="0"/>
                  </a:lnTo>
                  <a:lnTo>
                    <a:pt x="0" y="753"/>
                  </a:lnTo>
                  <a:lnTo>
                    <a:pt x="0" y="21600"/>
                  </a:lnTo>
                  <a:lnTo>
                    <a:pt x="2160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avLst/>
              <a:gdLst/>
              <a:ahLst/>
              <a:cxnLst/>
              <a:rect l="l" t="t" r="r" b="b"/>
              <a:pathLst>
                <a:path w="21600" h="21600" extrusionOk="0">
                  <a:moveTo>
                    <a:pt x="0" y="21600"/>
                  </a:moveTo>
                  <a:lnTo>
                    <a:pt x="21600" y="18401"/>
                  </a:lnTo>
                  <a:lnTo>
                    <a:pt x="21600" y="0"/>
                  </a:lnTo>
                  <a:lnTo>
                    <a:pt x="0" y="3199"/>
                  </a:lnTo>
                  <a:lnTo>
                    <a:pt x="0" y="21600"/>
                  </a:lnTo>
                  <a:close/>
                </a:path>
              </a:pathLst>
            </a:custGeom>
            <a:solidFill>
              <a:schemeClr val="accent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avLst/>
              <a:gdLst/>
              <a:ahLst/>
              <a:cxnLst/>
              <a:rect l="l" t="t" r="r" b="b"/>
              <a:pathLst>
                <a:path w="21600" h="21600" extrusionOk="0">
                  <a:moveTo>
                    <a:pt x="21600" y="0"/>
                  </a:moveTo>
                  <a:lnTo>
                    <a:pt x="0" y="0"/>
                  </a:lnTo>
                  <a:lnTo>
                    <a:pt x="0" y="21600"/>
                  </a:lnTo>
                  <a:lnTo>
                    <a:pt x="21600" y="20125"/>
                  </a:lnTo>
                  <a:lnTo>
                    <a:pt x="21600" y="0"/>
                  </a:lnTo>
                  <a:close/>
                </a:path>
              </a:pathLst>
            </a:custGeom>
            <a:solidFill>
              <a:schemeClr val="accent4"/>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avLst/>
              <a:gdLst/>
              <a:ahLst/>
              <a:cxnLst/>
              <a:rect l="l" t="t" r="r" b="b"/>
              <a:pathLst>
                <a:path w="21600" h="21600" extrusionOk="0">
                  <a:moveTo>
                    <a:pt x="21600" y="0"/>
                  </a:moveTo>
                  <a:lnTo>
                    <a:pt x="0" y="1107"/>
                  </a:lnTo>
                  <a:lnTo>
                    <a:pt x="0" y="21600"/>
                  </a:lnTo>
                  <a:lnTo>
                    <a:pt x="21600" y="20492"/>
                  </a:lnTo>
                  <a:lnTo>
                    <a:pt x="21600" y="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avLst/>
              <a:gdLst/>
              <a:ahLst/>
              <a:cxnLst/>
              <a:rect l="l" t="t" r="r" b="b"/>
              <a:pathLst>
                <a:path w="21600" h="21600" extrusionOk="0">
                  <a:moveTo>
                    <a:pt x="0" y="21600"/>
                  </a:moveTo>
                  <a:lnTo>
                    <a:pt x="21600" y="18596"/>
                  </a:lnTo>
                  <a:lnTo>
                    <a:pt x="21600" y="0"/>
                  </a:lnTo>
                  <a:lnTo>
                    <a:pt x="0" y="0"/>
                  </a:lnTo>
                  <a:lnTo>
                    <a:pt x="0" y="2160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avLst/>
              <a:gdLst/>
              <a:ahLst/>
              <a:cxnLst/>
              <a:rect l="l" t="t" r="r" b="b"/>
              <a:pathLst>
                <a:path w="21600" h="21600" extrusionOk="0">
                  <a:moveTo>
                    <a:pt x="0" y="21600"/>
                  </a:moveTo>
                  <a:lnTo>
                    <a:pt x="21600" y="19647"/>
                  </a:lnTo>
                  <a:lnTo>
                    <a:pt x="21600" y="0"/>
                  </a:lnTo>
                  <a:lnTo>
                    <a:pt x="0" y="1953"/>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avLst/>
              <a:gdLst/>
              <a:ahLst/>
              <a:cxnLst/>
              <a:rect l="l" t="t" r="r" b="b"/>
              <a:pathLst>
                <a:path w="21600" h="21600" extrusionOk="0">
                  <a:moveTo>
                    <a:pt x="0" y="21600"/>
                  </a:moveTo>
                  <a:lnTo>
                    <a:pt x="21600" y="21600"/>
                  </a:lnTo>
                  <a:lnTo>
                    <a:pt x="21600" y="0"/>
                  </a:lnTo>
                  <a:lnTo>
                    <a:pt x="0" y="3912"/>
                  </a:lnTo>
                  <a:lnTo>
                    <a:pt x="0" y="21600"/>
                  </a:lnTo>
                  <a:close/>
                </a:path>
              </a:pathLst>
            </a:cu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avLst/>
              <a:gdLst/>
              <a:ahLst/>
              <a:cxnLst/>
              <a:rect l="l" t="t" r="r" b="b"/>
              <a:pathLst>
                <a:path w="21600" h="21600" extrusionOk="0">
                  <a:moveTo>
                    <a:pt x="21600" y="0"/>
                  </a:moveTo>
                  <a:lnTo>
                    <a:pt x="0" y="1170"/>
                  </a:lnTo>
                  <a:lnTo>
                    <a:pt x="0" y="21600"/>
                  </a:lnTo>
                  <a:lnTo>
                    <a:pt x="21600" y="20429"/>
                  </a:lnTo>
                  <a:lnTo>
                    <a:pt x="21600" y="0"/>
                  </a:ln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B3A7-DBC3-47DA-A81E-381152D086B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7DF6768-EC5B-4564-A9B7-48D2B96F1A5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FEB6E81-BF17-4B5A-9B37-ED6BD8B8C27B}"/>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0D94172-AD24-4807-9C4B-673923B9A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222225-8244-4987-9747-5C6977619EC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08662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D6015-017B-4624-BEAF-1DBD32487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09568-D745-4710-AF77-0A15E3CA7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B56C1-C3AD-4685-99E1-3F7D3F11E8A4}"/>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18C9F459-7D75-423C-BC66-42BE86CA5E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16A719-7B31-4521-8BB4-AF6559792D87}"/>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52832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D2C5-9A2D-4D08-B5CD-AD28B5BE772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8FF1C07-441B-48E8-BEFD-D4A3F37B5DA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64A21-A3C2-4990-8942-FA2308B6C365}"/>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02668C22-27B7-43ED-B0FF-966A1EA52ED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44FA2E-77C9-4642-923A-82445E57CF3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406462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0423-E250-45DF-9C3D-81C97D0CB4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47743-7475-4521-8AD1-DE8D6F17383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A6EAAD-C515-4BA5-831F-AC423221618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AEBD25-00F8-4BA5-8DC3-CC936DAF8C8C}"/>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6" name="Footer Placeholder 5">
            <a:extLst>
              <a:ext uri="{FF2B5EF4-FFF2-40B4-BE49-F238E27FC236}">
                <a16:creationId xmlns:a16="http://schemas.microsoft.com/office/drawing/2014/main" id="{74101ECC-8565-416B-BDAA-D341CA9D58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A1F878-2926-48E5-8D8C-7EBE0D3C7C3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703696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4F95-EF5F-4A1E-B23A-6AEE3FFA704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A44EC-CC4C-472E-91CA-86814D632AE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65E52-52D4-41A1-953A-997983F5BCF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476E9C-218D-4933-85C4-563A3B5CC02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AE47085-C688-47D1-B60B-38597AB2281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50205D-0816-40A3-AFCD-74C15B07F5E7}"/>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8" name="Footer Placeholder 7">
            <a:extLst>
              <a:ext uri="{FF2B5EF4-FFF2-40B4-BE49-F238E27FC236}">
                <a16:creationId xmlns:a16="http://schemas.microsoft.com/office/drawing/2014/main" id="{85D4CD2F-8536-4F8A-A76D-F3A41E3CEA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B4C7DA-2387-4891-BD7D-ED01EF50E8A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978221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8FA31-22A0-4304-85D2-EE9A4BC55D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695251-05A6-49A8-A337-39615DE722E6}"/>
              </a:ext>
            </a:extLst>
          </p:cNvPr>
          <p:cNvSpPr>
            <a:spLocks noGrp="1"/>
          </p:cNvSpPr>
          <p:nvPr>
            <p:ph type="dt" sz="half" idx="10"/>
          </p:nvPr>
        </p:nvSpPr>
        <p:spPr/>
        <p:txBody>
          <a:bodyPr/>
          <a:lstStyle/>
          <a:p>
            <a:fld id="{93668E82-232F-45F9-8553-3451025EC3C8}" type="datetimeFigureOut">
              <a:rPr lang="en-US" smtClean="0"/>
              <a:t>3/20/2021</a:t>
            </a:fld>
            <a:endParaRPr lang="en-US" dirty="0"/>
          </a:p>
        </p:txBody>
      </p:sp>
      <p:sp>
        <p:nvSpPr>
          <p:cNvPr id="4" name="Footer Placeholder 3">
            <a:extLst>
              <a:ext uri="{FF2B5EF4-FFF2-40B4-BE49-F238E27FC236}">
                <a16:creationId xmlns:a16="http://schemas.microsoft.com/office/drawing/2014/main" id="{D85AAD95-1220-4A5D-AA5B-D544E3FF32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92DB3-C455-4D7F-9B2F-83FDDE4D4FAB}"/>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063540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50500" y="759800"/>
            <a:ext cx="61077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550500" y="1353948"/>
            <a:ext cx="61077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marL="914400" lvl="1"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marL="1371600" lvl="2" indent="-3810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marL="1828800" lvl="3"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marL="2286000" lvl="4"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marL="2743200" lvl="5"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marL="3200400" lvl="6"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marL="3657600" lvl="7" indent="-381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marL="4114800" lvl="8" indent="-3810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346250" y="4688650"/>
            <a:ext cx="569100" cy="4548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Oswald"/>
                <a:ea typeface="Oswald"/>
                <a:cs typeface="Oswald"/>
                <a:sym typeface="Oswald"/>
              </a:defRPr>
            </a:lvl1pPr>
            <a:lvl2pPr lvl="1" algn="ctr" rtl="0">
              <a:buNone/>
              <a:defRPr sz="1300">
                <a:solidFill>
                  <a:schemeClr val="lt1"/>
                </a:solidFill>
                <a:latin typeface="Oswald"/>
                <a:ea typeface="Oswald"/>
                <a:cs typeface="Oswald"/>
                <a:sym typeface="Oswald"/>
              </a:defRPr>
            </a:lvl2pPr>
            <a:lvl3pPr lvl="2" algn="ctr" rtl="0">
              <a:buNone/>
              <a:defRPr sz="1300">
                <a:solidFill>
                  <a:schemeClr val="lt1"/>
                </a:solidFill>
                <a:latin typeface="Oswald"/>
                <a:ea typeface="Oswald"/>
                <a:cs typeface="Oswald"/>
                <a:sym typeface="Oswald"/>
              </a:defRPr>
            </a:lvl3pPr>
            <a:lvl4pPr lvl="3" algn="ctr" rtl="0">
              <a:buNone/>
              <a:defRPr sz="1300">
                <a:solidFill>
                  <a:schemeClr val="lt1"/>
                </a:solidFill>
                <a:latin typeface="Oswald"/>
                <a:ea typeface="Oswald"/>
                <a:cs typeface="Oswald"/>
                <a:sym typeface="Oswald"/>
              </a:defRPr>
            </a:lvl4pPr>
            <a:lvl5pPr lvl="4" algn="ctr" rtl="0">
              <a:buNone/>
              <a:defRPr sz="1300">
                <a:solidFill>
                  <a:schemeClr val="lt1"/>
                </a:solidFill>
                <a:latin typeface="Oswald"/>
                <a:ea typeface="Oswald"/>
                <a:cs typeface="Oswald"/>
                <a:sym typeface="Oswald"/>
              </a:defRPr>
            </a:lvl5pPr>
            <a:lvl6pPr lvl="5" algn="ctr" rtl="0">
              <a:buNone/>
              <a:defRPr sz="1300">
                <a:solidFill>
                  <a:schemeClr val="lt1"/>
                </a:solidFill>
                <a:latin typeface="Oswald"/>
                <a:ea typeface="Oswald"/>
                <a:cs typeface="Oswald"/>
                <a:sym typeface="Oswald"/>
              </a:defRPr>
            </a:lvl6pPr>
            <a:lvl7pPr lvl="6" algn="ctr" rtl="0">
              <a:buNone/>
              <a:defRPr sz="1300">
                <a:solidFill>
                  <a:schemeClr val="lt1"/>
                </a:solidFill>
                <a:latin typeface="Oswald"/>
                <a:ea typeface="Oswald"/>
                <a:cs typeface="Oswald"/>
                <a:sym typeface="Oswald"/>
              </a:defRPr>
            </a:lvl7pPr>
            <a:lvl8pPr lvl="7" algn="ctr" rtl="0">
              <a:buNone/>
              <a:defRPr sz="1300">
                <a:solidFill>
                  <a:schemeClr val="lt1"/>
                </a:solidFill>
                <a:latin typeface="Oswald"/>
                <a:ea typeface="Oswald"/>
                <a:cs typeface="Oswald"/>
                <a:sym typeface="Oswald"/>
              </a:defRPr>
            </a:lvl8pPr>
            <a:lvl9pPr lvl="8" algn="ctr" rtl="0">
              <a:buNone/>
              <a:defRPr sz="1300">
                <a:solidFill>
                  <a:schemeClr val="lt1"/>
                </a:solidFill>
                <a:latin typeface="Oswald"/>
                <a:ea typeface="Oswald"/>
                <a:cs typeface="Oswald"/>
                <a:sym typeface="Oswald"/>
              </a:defRPr>
            </a:lvl9pPr>
          </a:lstStyle>
          <a:p>
            <a:pPr marL="0" lvl="0" indent="0" algn="ct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06F8EF-CA36-4D82-BF9A-5ABAB56A157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A394B-8CBD-441F-9004-915062CD657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00AAE-B896-4CF6-8548-EB50E857192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668E82-232F-45F9-8553-3451025EC3C8}" type="datetimeFigureOut">
              <a:rPr lang="en-US" smtClean="0"/>
              <a:t>3/20/2021</a:t>
            </a:fld>
            <a:endParaRPr lang="en-US" dirty="0"/>
          </a:p>
        </p:txBody>
      </p:sp>
      <p:sp>
        <p:nvSpPr>
          <p:cNvPr id="5" name="Footer Placeholder 4">
            <a:extLst>
              <a:ext uri="{FF2B5EF4-FFF2-40B4-BE49-F238E27FC236}">
                <a16:creationId xmlns:a16="http://schemas.microsoft.com/office/drawing/2014/main" id="{BDB8DF1F-30BB-48CA-9EBF-B300AD18391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1009CE9-5580-454C-9EE3-98E0BB75620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05259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archive.ics.uci.edu/ml/machine-learning-databases/00211/" TargetMode="External"/><Relationship Id="rId3" Type="http://schemas.openxmlformats.org/officeDocument/2006/relationships/hyperlink" Target="http://data.ci.newark.nj.us/dataset/abandoned-properties/resource/796e2a01-d459-4574-9a48-23805fe0c3e0" TargetMode="External"/><Relationship Id="rId7" Type="http://schemas.openxmlformats.org/officeDocument/2006/relationships/hyperlink" Target="https://www.njsp.org/ucr/uniform-crime-reports.shtml" TargetMode="External"/><Relationship Id="rId2" Type="http://schemas.openxmlformats.org/officeDocument/2006/relationships/hyperlink" Target="https://api.developer.attomdata.com/docs#PropertyDataDictionary" TargetMode="External"/><Relationship Id="rId1" Type="http://schemas.openxmlformats.org/officeDocument/2006/relationships/slideLayout" Target="../slideLayouts/slideLayout3.xml"/><Relationship Id="rId6" Type="http://schemas.openxmlformats.org/officeDocument/2006/relationships/hyperlink" Target="http://data.ci.newark.nj.us/dataset/abandoned-properties" TargetMode="External"/><Relationship Id="rId5" Type="http://schemas.openxmlformats.org/officeDocument/2006/relationships/hyperlink" Target="https://landbank.investnewark.org/" TargetMode="External"/><Relationship Id="rId10" Type="http://schemas.openxmlformats.org/officeDocument/2006/relationships/hyperlink" Target="https://www.kaggle.com/kaggle/college-scorecard" TargetMode="External"/><Relationship Id="rId4" Type="http://schemas.openxmlformats.org/officeDocument/2006/relationships/hyperlink" Target="https://api.census.gov/data/2019/acs/acs5?get=NAME,group(B01001)&amp;for=us:1" TargetMode="External"/><Relationship Id="rId9" Type="http://schemas.openxmlformats.org/officeDocument/2006/relationships/hyperlink" Target="https://nj.gov/education/administrato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ctrTitle"/>
          </p:nvPr>
        </p:nvSpPr>
        <p:spPr>
          <a:xfrm>
            <a:off x="274382" y="108153"/>
            <a:ext cx="3638700" cy="318310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Abandoned Housing Effect on Newark</a:t>
            </a:r>
            <a:endParaRPr dirty="0"/>
          </a:p>
        </p:txBody>
      </p:sp>
      <p:pic>
        <p:nvPicPr>
          <p:cNvPr id="127" name="Google Shape;127;p12"/>
          <p:cNvPicPr preferRelativeResize="0"/>
          <p:nvPr/>
        </p:nvPicPr>
        <p:blipFill rotWithShape="1">
          <a:blip r:embed="rId3">
            <a:alphaModFix amt="77000"/>
          </a:blip>
          <a:srcRect l="6585" t="22310" b="9773"/>
          <a:stretch/>
        </p:blipFill>
        <p:spPr>
          <a:xfrm>
            <a:off x="3651758" y="0"/>
            <a:ext cx="5053644" cy="5143500"/>
          </a:xfrm>
          <a:custGeom>
            <a:avLst/>
            <a:gdLst/>
            <a:ahLst/>
            <a:cxnLst/>
            <a:rect l="l" t="t" r="r" b="b"/>
            <a:pathLst>
              <a:path w="21600" h="21600" extrusionOk="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28" name="Google Shape;128;p12"/>
          <p:cNvSpPr/>
          <p:nvPr/>
        </p:nvSpPr>
        <p:spPr>
          <a:xfrm>
            <a:off x="3650209" y="0"/>
            <a:ext cx="563814" cy="1699704"/>
          </a:xfrm>
          <a:custGeom>
            <a:avLst/>
            <a:gdLst/>
            <a:ahLst/>
            <a:cxnLst/>
            <a:rect l="l" t="t" r="r" b="b"/>
            <a:pathLst>
              <a:path w="21600" h="21600" extrusionOk="0">
                <a:moveTo>
                  <a:pt x="0" y="0"/>
                </a:moveTo>
                <a:lnTo>
                  <a:pt x="0" y="21600"/>
                </a:lnTo>
                <a:lnTo>
                  <a:pt x="21600" y="20304"/>
                </a:lnTo>
                <a:lnTo>
                  <a:pt x="21600" y="0"/>
                </a:lnTo>
                <a:lnTo>
                  <a:pt x="0" y="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29" name="Google Shape;129;p12"/>
          <p:cNvSpPr/>
          <p:nvPr/>
        </p:nvSpPr>
        <p:spPr>
          <a:xfrm>
            <a:off x="4359415" y="609095"/>
            <a:ext cx="1314792" cy="2119176"/>
          </a:xfrm>
          <a:custGeom>
            <a:avLst/>
            <a:gdLst/>
            <a:ahLst/>
            <a:cxnLst/>
            <a:rect l="l" t="t" r="r" b="b"/>
            <a:pathLst>
              <a:path w="21600" h="21600" extrusionOk="0">
                <a:moveTo>
                  <a:pt x="0" y="21600"/>
                </a:moveTo>
                <a:lnTo>
                  <a:pt x="21600" y="19177"/>
                </a:lnTo>
                <a:lnTo>
                  <a:pt x="21600" y="0"/>
                </a:lnTo>
                <a:lnTo>
                  <a:pt x="0" y="2423"/>
                </a:lnTo>
                <a:lnTo>
                  <a:pt x="0" y="21600"/>
                </a:lnTo>
                <a:close/>
              </a:path>
            </a:pathLst>
          </a:custGeom>
          <a:solidFill>
            <a:srgbClr val="FFA604">
              <a:alpha val="4581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0" name="Google Shape;130;p12"/>
          <p:cNvSpPr/>
          <p:nvPr/>
        </p:nvSpPr>
        <p:spPr>
          <a:xfrm>
            <a:off x="7813106" y="3277330"/>
            <a:ext cx="892296" cy="1165914"/>
          </a:xfrm>
          <a:custGeom>
            <a:avLst/>
            <a:gdLst/>
            <a:ahLst/>
            <a:cxnLst/>
            <a:rect l="l" t="t" r="r" b="b"/>
            <a:pathLst>
              <a:path w="21600" h="21600" extrusionOk="0">
                <a:moveTo>
                  <a:pt x="0" y="21600"/>
                </a:moveTo>
                <a:lnTo>
                  <a:pt x="21600" y="18611"/>
                </a:lnTo>
                <a:lnTo>
                  <a:pt x="21600" y="0"/>
                </a:lnTo>
                <a:lnTo>
                  <a:pt x="0" y="2989"/>
                </a:lnTo>
                <a:lnTo>
                  <a:pt x="0" y="21600"/>
                </a:lnTo>
                <a:close/>
              </a:path>
            </a:pathLst>
          </a:custGeom>
          <a:solidFill>
            <a:srgbClr val="FFD104">
              <a:alpha val="486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131" name="Google Shape;131;p12"/>
          <p:cNvSpPr/>
          <p:nvPr/>
        </p:nvSpPr>
        <p:spPr>
          <a:xfrm>
            <a:off x="7813106" y="306930"/>
            <a:ext cx="892296" cy="2977290"/>
          </a:xfrm>
          <a:custGeom>
            <a:avLst/>
            <a:gdLst/>
            <a:ahLst/>
            <a:cxnLst/>
            <a:rect l="l" t="t" r="r" b="b"/>
            <a:pathLst>
              <a:path w="21600" h="21600" extrusionOk="0">
                <a:moveTo>
                  <a:pt x="0" y="21600"/>
                </a:moveTo>
                <a:lnTo>
                  <a:pt x="21600" y="20429"/>
                </a:lnTo>
                <a:lnTo>
                  <a:pt x="21600" y="0"/>
                </a:lnTo>
                <a:lnTo>
                  <a:pt x="0" y="1171"/>
                </a:lnTo>
                <a:lnTo>
                  <a:pt x="0" y="21600"/>
                </a:lnTo>
                <a:close/>
              </a:path>
            </a:pathLst>
          </a:custGeom>
          <a:solidFill>
            <a:srgbClr val="0DB8CC">
              <a:alpha val="435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4B24FBA2-BAEE-4A5E-9DFF-9CE0986E9413}"/>
              </a:ext>
            </a:extLst>
          </p:cNvPr>
          <p:cNvSpPr txBox="1"/>
          <p:nvPr/>
        </p:nvSpPr>
        <p:spPr>
          <a:xfrm>
            <a:off x="274382" y="3873860"/>
            <a:ext cx="2990402" cy="954107"/>
          </a:xfrm>
          <a:prstGeom prst="rect">
            <a:avLst/>
          </a:prstGeom>
          <a:noFill/>
        </p:spPr>
        <p:txBody>
          <a:bodyPr wrap="square" lIns="91440" tIns="45720" rIns="91440" bIns="45720" rtlCol="0" anchor="t">
            <a:spAutoFit/>
          </a:bodyPr>
          <a:lstStyle/>
          <a:p>
            <a:endParaRPr lang="en-US" dirty="0">
              <a:solidFill>
                <a:schemeClr val="bg1"/>
              </a:solidFill>
            </a:endParaRPr>
          </a:p>
          <a:p>
            <a:r>
              <a:rPr lang="en-US" dirty="0">
                <a:solidFill>
                  <a:schemeClr val="bg1"/>
                </a:solidFill>
              </a:rPr>
              <a:t>By: Amita Abhang, Melat Bekele,</a:t>
            </a:r>
          </a:p>
          <a:p>
            <a:r>
              <a:rPr lang="en-US" dirty="0">
                <a:solidFill>
                  <a:schemeClr val="bg1"/>
                </a:solidFill>
              </a:rPr>
              <a:t>Ernesto Cancel, Isabella Lehar, and Tim Weir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402FDC-FF8B-4DC9-A69C-BDC77E440C0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6" descr="Map&#10;&#10;Description automatically generated">
            <a:extLst>
              <a:ext uri="{FF2B5EF4-FFF2-40B4-BE49-F238E27FC236}">
                <a16:creationId xmlns:a16="http://schemas.microsoft.com/office/drawing/2014/main" id="{52FAA0E6-DED9-40E5-8370-DB449015955D}"/>
              </a:ext>
            </a:extLst>
          </p:cNvPr>
          <p:cNvPicPr>
            <a:picLocks noChangeAspect="1"/>
          </p:cNvPicPr>
          <p:nvPr/>
        </p:nvPicPr>
        <p:blipFill>
          <a:blip r:embed="rId2"/>
          <a:stretch>
            <a:fillRect/>
          </a:stretch>
        </p:blipFill>
        <p:spPr>
          <a:xfrm>
            <a:off x="247516" y="207270"/>
            <a:ext cx="5238750" cy="4733925"/>
          </a:xfrm>
          <a:prstGeom prst="rect">
            <a:avLst/>
          </a:prstGeom>
        </p:spPr>
      </p:pic>
      <p:pic>
        <p:nvPicPr>
          <p:cNvPr id="7" name="Picture 7" descr="Chart, pie chart&#10;&#10;Description automatically generated">
            <a:extLst>
              <a:ext uri="{FF2B5EF4-FFF2-40B4-BE49-F238E27FC236}">
                <a16:creationId xmlns:a16="http://schemas.microsoft.com/office/drawing/2014/main" id="{86726FFC-D090-43EF-8F8C-E553CA3328BD}"/>
              </a:ext>
            </a:extLst>
          </p:cNvPr>
          <p:cNvPicPr>
            <a:picLocks noChangeAspect="1"/>
          </p:cNvPicPr>
          <p:nvPr/>
        </p:nvPicPr>
        <p:blipFill>
          <a:blip r:embed="rId3"/>
          <a:stretch>
            <a:fillRect/>
          </a:stretch>
        </p:blipFill>
        <p:spPr>
          <a:xfrm>
            <a:off x="5131426" y="205257"/>
            <a:ext cx="3166996" cy="3176521"/>
          </a:xfrm>
          <a:prstGeom prst="rect">
            <a:avLst/>
          </a:prstGeom>
        </p:spPr>
      </p:pic>
    </p:spTree>
    <p:extLst>
      <p:ext uri="{BB962C8B-B14F-4D97-AF65-F5344CB8AC3E}">
        <p14:creationId xmlns:p14="http://schemas.microsoft.com/office/powerpoint/2010/main" val="409019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5C6F82-E9B0-4CBB-9CA7-38E63555A865}"/>
              </a:ext>
            </a:extLst>
          </p:cNvPr>
          <p:cNvSpPr>
            <a:spLocks noGrp="1"/>
          </p:cNvSpPr>
          <p:nvPr>
            <p:ph type="ctrTitle"/>
          </p:nvPr>
        </p:nvSpPr>
        <p:spPr>
          <a:xfrm>
            <a:off x="300333" y="833981"/>
            <a:ext cx="3638700" cy="1159800"/>
          </a:xfrm>
        </p:spPr>
        <p:txBody>
          <a:bodyPr/>
          <a:lstStyle/>
          <a:p>
            <a:r>
              <a:rPr lang="en-US" dirty="0"/>
              <a:t>Poverty Rates</a:t>
            </a:r>
          </a:p>
        </p:txBody>
      </p:sp>
      <p:sp>
        <p:nvSpPr>
          <p:cNvPr id="5" name="Slide Number Placeholder 4">
            <a:extLst>
              <a:ext uri="{FF2B5EF4-FFF2-40B4-BE49-F238E27FC236}">
                <a16:creationId xmlns:a16="http://schemas.microsoft.com/office/drawing/2014/main" id="{C31F2F5F-6B0E-4257-80D4-100140E7B69E}"/>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92143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8AB05-4DDA-4F85-8646-635FB6398C42}"/>
              </a:ext>
            </a:extLst>
          </p:cNvPr>
          <p:cNvSpPr>
            <a:spLocks noGrp="1"/>
          </p:cNvSpPr>
          <p:nvPr>
            <p:ph type="title"/>
          </p:nvPr>
        </p:nvSpPr>
        <p:spPr>
          <a:xfrm>
            <a:off x="483264" y="389961"/>
            <a:ext cx="6107700" cy="396300"/>
          </a:xfrm>
        </p:spPr>
        <p:txBody>
          <a:bodyPr/>
          <a:lstStyle/>
          <a:p>
            <a:r>
              <a:rPr lang="en-US" dirty="0"/>
              <a:t>Poverty Rates in Newark, NJ by Zip Code</a:t>
            </a:r>
          </a:p>
        </p:txBody>
      </p:sp>
      <p:sp>
        <p:nvSpPr>
          <p:cNvPr id="6" name="Text Placeholder 5">
            <a:extLst>
              <a:ext uri="{FF2B5EF4-FFF2-40B4-BE49-F238E27FC236}">
                <a16:creationId xmlns:a16="http://schemas.microsoft.com/office/drawing/2014/main" id="{58376EE2-19F0-43FC-9BB3-819B8BCCD20F}"/>
              </a:ext>
            </a:extLst>
          </p:cNvPr>
          <p:cNvSpPr>
            <a:spLocks noGrp="1"/>
          </p:cNvSpPr>
          <p:nvPr>
            <p:ph type="body" idx="2"/>
          </p:nvPr>
        </p:nvSpPr>
        <p:spPr>
          <a:xfrm>
            <a:off x="2973294" y="871268"/>
            <a:ext cx="3976778" cy="1250830"/>
          </a:xfrm>
        </p:spPr>
        <p:txBody>
          <a:bodyPr/>
          <a:lstStyle/>
          <a:p>
            <a:r>
              <a:rPr lang="en-US" sz="1300" dirty="0"/>
              <a:t>Coordinates were averaged and then grouped by zip codes, an “alternative” to finding the geographic location of each zip code without using geocoder…</a:t>
            </a:r>
          </a:p>
          <a:p>
            <a:r>
              <a:rPr lang="en-US" sz="1300" dirty="0"/>
              <a:t>Coordinates were averaged and then grouped by zip codes, an “alternative” to finding the geographic location of each zip code without using geocoder…</a:t>
            </a:r>
          </a:p>
          <a:p>
            <a:r>
              <a:rPr lang="en-US" sz="1300" dirty="0"/>
              <a:t> Here’s what the cleaned data frame looks like:</a:t>
            </a:r>
          </a:p>
          <a:p>
            <a:pPr marL="101600" indent="0">
              <a:buNone/>
            </a:pPr>
            <a:endParaRPr lang="en-US" dirty="0"/>
          </a:p>
        </p:txBody>
      </p:sp>
      <p:sp>
        <p:nvSpPr>
          <p:cNvPr id="8" name="Text Placeholder 5">
            <a:extLst>
              <a:ext uri="{FF2B5EF4-FFF2-40B4-BE49-F238E27FC236}">
                <a16:creationId xmlns:a16="http://schemas.microsoft.com/office/drawing/2014/main" id="{BCB3607F-8311-4935-BDB8-8827348B4B8D}"/>
              </a:ext>
            </a:extLst>
          </p:cNvPr>
          <p:cNvSpPr>
            <a:spLocks noGrp="1"/>
          </p:cNvSpPr>
          <p:nvPr>
            <p:ph type="body" idx="1"/>
          </p:nvPr>
        </p:nvSpPr>
        <p:spPr>
          <a:xfrm>
            <a:off x="120557" y="785333"/>
            <a:ext cx="2852737" cy="3417887"/>
          </a:xfrm>
        </p:spPr>
        <p:txBody>
          <a:bodyPr/>
          <a:lstStyle/>
          <a:p>
            <a:pPr marL="285750" indent="-285750"/>
            <a:r>
              <a:rPr lang="en-US" sz="1300" dirty="0"/>
              <a:t>Data retrieved from 2019 US Census and Google Places API to show poverty rates within 10 Newark zip codes.</a:t>
            </a:r>
          </a:p>
          <a:p>
            <a:pPr marL="285750" indent="-285750"/>
            <a:r>
              <a:rPr lang="en-US" sz="1300" dirty="0"/>
              <a:t>Geographic coordinates pulled from main abandoned property data frame.</a:t>
            </a:r>
          </a:p>
          <a:p>
            <a:pPr marL="285750" indent="-285750"/>
            <a:r>
              <a:rPr lang="en-US" sz="1300" dirty="0"/>
              <a:t>Coordinates were averaged and then grouped by zip codes, an “alternative” to finding the geographic location of each zip code without using geocoder…</a:t>
            </a:r>
          </a:p>
          <a:p>
            <a:pPr marL="285750" indent="-285750">
              <a:buFont typeface="Arial" panose="020B0604020202020204" pitchFamily="34" charset="0"/>
              <a:buChar char="•"/>
            </a:pPr>
            <a:endParaRPr lang="en-US" dirty="0"/>
          </a:p>
        </p:txBody>
      </p:sp>
      <p:graphicFrame>
        <p:nvGraphicFramePr>
          <p:cNvPr id="2" name="Table 1">
            <a:extLst>
              <a:ext uri="{FF2B5EF4-FFF2-40B4-BE49-F238E27FC236}">
                <a16:creationId xmlns:a16="http://schemas.microsoft.com/office/drawing/2014/main" id="{1052F7FC-1FFA-48D3-A383-8EDD47AFE247}"/>
              </a:ext>
            </a:extLst>
          </p:cNvPr>
          <p:cNvGraphicFramePr>
            <a:graphicFrameLocks noGrp="1"/>
          </p:cNvGraphicFramePr>
          <p:nvPr>
            <p:extLst>
              <p:ext uri="{D42A27DB-BD31-4B8C-83A1-F6EECF244321}">
                <p14:modId xmlns:p14="http://schemas.microsoft.com/office/powerpoint/2010/main" val="2240473390"/>
              </p:ext>
            </p:extLst>
          </p:nvPr>
        </p:nvGraphicFramePr>
        <p:xfrm>
          <a:off x="1200645" y="2902791"/>
          <a:ext cx="5118100" cy="2095500"/>
        </p:xfrm>
        <a:graphic>
          <a:graphicData uri="http://schemas.openxmlformats.org/drawingml/2006/table">
            <a:tbl>
              <a:tblPr/>
              <a:tblGrid>
                <a:gridCol w="736600">
                  <a:extLst>
                    <a:ext uri="{9D8B030D-6E8A-4147-A177-3AD203B41FA5}">
                      <a16:colId xmlns:a16="http://schemas.microsoft.com/office/drawing/2014/main" val="1874600847"/>
                    </a:ext>
                  </a:extLst>
                </a:gridCol>
                <a:gridCol w="698500">
                  <a:extLst>
                    <a:ext uri="{9D8B030D-6E8A-4147-A177-3AD203B41FA5}">
                      <a16:colId xmlns:a16="http://schemas.microsoft.com/office/drawing/2014/main" val="2239625767"/>
                    </a:ext>
                  </a:extLst>
                </a:gridCol>
                <a:gridCol w="800100">
                  <a:extLst>
                    <a:ext uri="{9D8B030D-6E8A-4147-A177-3AD203B41FA5}">
                      <a16:colId xmlns:a16="http://schemas.microsoft.com/office/drawing/2014/main" val="3912135814"/>
                    </a:ext>
                  </a:extLst>
                </a:gridCol>
                <a:gridCol w="863600">
                  <a:extLst>
                    <a:ext uri="{9D8B030D-6E8A-4147-A177-3AD203B41FA5}">
                      <a16:colId xmlns:a16="http://schemas.microsoft.com/office/drawing/2014/main" val="2509523616"/>
                    </a:ext>
                  </a:extLst>
                </a:gridCol>
                <a:gridCol w="1054100">
                  <a:extLst>
                    <a:ext uri="{9D8B030D-6E8A-4147-A177-3AD203B41FA5}">
                      <a16:colId xmlns:a16="http://schemas.microsoft.com/office/drawing/2014/main" val="1831893472"/>
                    </a:ext>
                  </a:extLst>
                </a:gridCol>
                <a:gridCol w="965200">
                  <a:extLst>
                    <a:ext uri="{9D8B030D-6E8A-4147-A177-3AD203B41FA5}">
                      <a16:colId xmlns:a16="http://schemas.microsoft.com/office/drawing/2014/main" val="90448415"/>
                    </a:ext>
                  </a:extLst>
                </a:gridCol>
              </a:tblGrid>
              <a:tr h="190500">
                <a:tc>
                  <a:txBody>
                    <a:bodyPr/>
                    <a:lstStyle/>
                    <a:p>
                      <a:pPr algn="l" fontAlgn="b"/>
                      <a:r>
                        <a:rPr lang="en-US" sz="1100" b="1" i="0" u="none" strike="noStrike" dirty="0">
                          <a:solidFill>
                            <a:srgbClr val="FFFFFF"/>
                          </a:solidFill>
                          <a:effectLst/>
                          <a:latin typeface="Calibri" panose="020F0502020204030204" pitchFamily="34" charset="0"/>
                        </a:rPr>
                        <a:t>Zip Code</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Latitude</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Longitude</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Population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Poverty Count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100" b="1" i="0" u="none" strike="noStrike" dirty="0">
                          <a:solidFill>
                            <a:srgbClr val="FFFFFF"/>
                          </a:solidFill>
                          <a:effectLst/>
                          <a:latin typeface="Calibri" panose="020F0502020204030204" pitchFamily="34" charset="0"/>
                        </a:rPr>
                        <a:t>Poverty Rate</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4250055041"/>
                  </a:ext>
                </a:extLst>
              </a:tr>
              <a:tr h="190500">
                <a:tc>
                  <a:txBody>
                    <a:bodyPr/>
                    <a:lstStyle/>
                    <a:p>
                      <a:pPr algn="r" fontAlgn="b"/>
                      <a:r>
                        <a:rPr lang="en-US" sz="1100" b="0" i="0" u="none" strike="noStrike" dirty="0">
                          <a:solidFill>
                            <a:srgbClr val="000000"/>
                          </a:solidFill>
                          <a:effectLst/>
                          <a:latin typeface="Calibri" panose="020F0502020204030204" pitchFamily="34" charset="0"/>
                        </a:rPr>
                        <a:t>7017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40.765034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-74.191154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36471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5858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16.06207672</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64643013"/>
                  </a:ext>
                </a:extLst>
              </a:tr>
              <a:tr h="190500">
                <a:tc>
                  <a:txBody>
                    <a:bodyPr/>
                    <a:lstStyle/>
                    <a:p>
                      <a:pPr algn="r" fontAlgn="b"/>
                      <a:r>
                        <a:rPr lang="en-US" sz="1100" b="0" i="0" u="none" strike="noStrike" dirty="0">
                          <a:solidFill>
                            <a:srgbClr val="000000"/>
                          </a:solidFill>
                          <a:effectLst/>
                          <a:latin typeface="Calibri" panose="020F0502020204030204" pitchFamily="34" charset="0"/>
                        </a:rPr>
                        <a:t>7102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40.734715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-74.173546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13505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3935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29.13735653</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20405048"/>
                  </a:ext>
                </a:extLst>
              </a:tr>
              <a:tr h="190500">
                <a:tc>
                  <a:txBody>
                    <a:bodyPr/>
                    <a:lstStyle/>
                    <a:p>
                      <a:pPr algn="r" fontAlgn="b"/>
                      <a:r>
                        <a:rPr lang="en-US" sz="1100" b="0" i="0" u="none" strike="noStrike" dirty="0">
                          <a:solidFill>
                            <a:srgbClr val="000000"/>
                          </a:solidFill>
                          <a:effectLst/>
                          <a:latin typeface="Calibri" panose="020F0502020204030204" pitchFamily="34" charset="0"/>
                        </a:rPr>
                        <a:t>7103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40.738434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-74.20323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32881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10983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33.40226879</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95375557"/>
                  </a:ext>
                </a:extLst>
              </a:tr>
              <a:tr h="190500">
                <a:tc>
                  <a:txBody>
                    <a:bodyPr/>
                    <a:lstStyle/>
                    <a:p>
                      <a:pPr algn="r" fontAlgn="b"/>
                      <a:r>
                        <a:rPr lang="en-US" sz="1100" b="0" i="0" u="none" strike="noStrike" dirty="0">
                          <a:solidFill>
                            <a:srgbClr val="000000"/>
                          </a:solidFill>
                          <a:effectLst/>
                          <a:latin typeface="Calibri" panose="020F0502020204030204" pitchFamily="34" charset="0"/>
                        </a:rPr>
                        <a:t>7104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40.763977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-74.170395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51075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12676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24.81840431</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020076513"/>
                  </a:ext>
                </a:extLst>
              </a:tr>
              <a:tr h="190500">
                <a:tc>
                  <a:txBody>
                    <a:bodyPr/>
                    <a:lstStyle/>
                    <a:p>
                      <a:pPr algn="r" fontAlgn="b"/>
                      <a:r>
                        <a:rPr lang="en-US" sz="1100" b="0" i="0" u="none" strike="noStrike" dirty="0">
                          <a:solidFill>
                            <a:srgbClr val="000000"/>
                          </a:solidFill>
                          <a:effectLst/>
                          <a:latin typeface="Calibri" panose="020F0502020204030204" pitchFamily="34" charset="0"/>
                        </a:rPr>
                        <a:t>7105</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40.728134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-74.15335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52008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11304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21.73511767</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46550008"/>
                  </a:ext>
                </a:extLst>
              </a:tr>
              <a:tr h="190500">
                <a:tc>
                  <a:txBody>
                    <a:bodyPr/>
                    <a:lstStyle/>
                    <a:p>
                      <a:pPr algn="r" fontAlgn="b"/>
                      <a:r>
                        <a:rPr lang="en-US" sz="1100" b="0" i="0" u="none" strike="noStrike" dirty="0">
                          <a:solidFill>
                            <a:srgbClr val="000000"/>
                          </a:solidFill>
                          <a:effectLst/>
                          <a:latin typeface="Calibri" panose="020F0502020204030204" pitchFamily="34" charset="0"/>
                        </a:rPr>
                        <a:t>7106</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40.74497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-74.219864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33851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7827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23.12191663</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82292633"/>
                  </a:ext>
                </a:extLst>
              </a:tr>
              <a:tr h="190500">
                <a:tc>
                  <a:txBody>
                    <a:bodyPr/>
                    <a:lstStyle/>
                    <a:p>
                      <a:pPr algn="r" fontAlgn="b"/>
                      <a:r>
                        <a:rPr lang="en-US" sz="1100" b="0" i="0" u="none" strike="noStrike" dirty="0">
                          <a:solidFill>
                            <a:srgbClr val="000000"/>
                          </a:solidFill>
                          <a:effectLst/>
                          <a:latin typeface="Calibri" panose="020F0502020204030204" pitchFamily="34" charset="0"/>
                        </a:rPr>
                        <a:t>7107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40.75418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-74.19209</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37684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10950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29.0574249</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41004863"/>
                  </a:ext>
                </a:extLst>
              </a:tr>
              <a:tr h="190500">
                <a:tc>
                  <a:txBody>
                    <a:bodyPr/>
                    <a:lstStyle/>
                    <a:p>
                      <a:pPr algn="r" fontAlgn="b"/>
                      <a:r>
                        <a:rPr lang="en-US" sz="1100" b="0" i="0" u="none" strike="noStrike" dirty="0">
                          <a:solidFill>
                            <a:srgbClr val="000000"/>
                          </a:solidFill>
                          <a:effectLst/>
                          <a:latin typeface="Calibri" panose="020F0502020204030204" pitchFamily="34" charset="0"/>
                        </a:rPr>
                        <a:t>7108</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40.724895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-74.205986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23118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8457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36.58188425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200143875"/>
                  </a:ext>
                </a:extLst>
              </a:tr>
              <a:tr h="190500">
                <a:tc>
                  <a:txBody>
                    <a:bodyPr/>
                    <a:lstStyle/>
                    <a:p>
                      <a:pPr algn="r" fontAlgn="b"/>
                      <a:r>
                        <a:rPr lang="en-US" sz="1100" b="0" i="0" u="none" strike="noStrike" dirty="0">
                          <a:solidFill>
                            <a:srgbClr val="000000"/>
                          </a:solidFill>
                          <a:effectLst/>
                          <a:latin typeface="Calibri" panose="020F0502020204030204" pitchFamily="34" charset="0"/>
                        </a:rPr>
                        <a:t>7112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40.712593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-74.19975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25016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5280</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dirty="0">
                          <a:solidFill>
                            <a:srgbClr val="000000"/>
                          </a:solidFill>
                          <a:effectLst/>
                          <a:latin typeface="Calibri" panose="020F0502020204030204" pitchFamily="34" charset="0"/>
                        </a:rPr>
                        <a:t>21.10649185</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16175569"/>
                  </a:ext>
                </a:extLst>
              </a:tr>
              <a:tr h="190500">
                <a:tc>
                  <a:txBody>
                    <a:bodyPr/>
                    <a:lstStyle/>
                    <a:p>
                      <a:pPr algn="r" fontAlgn="b"/>
                      <a:r>
                        <a:rPr lang="en-US" sz="1100" b="0" i="0" u="none" strike="noStrike" dirty="0">
                          <a:solidFill>
                            <a:srgbClr val="000000"/>
                          </a:solidFill>
                          <a:effectLst/>
                          <a:latin typeface="Calibri" panose="020F0502020204030204" pitchFamily="34" charset="0"/>
                        </a:rPr>
                        <a:t>7114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40.72138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-74.18342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12024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2456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20.42581504</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683629891"/>
                  </a:ext>
                </a:extLst>
              </a:tr>
            </a:tbl>
          </a:graphicData>
        </a:graphic>
      </p:graphicFrame>
    </p:spTree>
    <p:extLst>
      <p:ext uri="{BB962C8B-B14F-4D97-AF65-F5344CB8AC3E}">
        <p14:creationId xmlns:p14="http://schemas.microsoft.com/office/powerpoint/2010/main" val="127197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5354-92B8-4FC1-AB95-2B3D77598C58}"/>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AE3A856C-5CA8-48EC-95F7-A659767BED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1D099640-D11F-488B-9CBF-4C9CC9E1C622}"/>
              </a:ext>
            </a:extLst>
          </p:cNvPr>
          <p:cNvPicPr>
            <a:picLocks noChangeAspect="1"/>
          </p:cNvPicPr>
          <p:nvPr/>
        </p:nvPicPr>
        <p:blipFill>
          <a:blip r:embed="rId2"/>
          <a:stretch>
            <a:fillRect/>
          </a:stretch>
        </p:blipFill>
        <p:spPr>
          <a:xfrm>
            <a:off x="28526" y="82699"/>
            <a:ext cx="8886823" cy="5044540"/>
          </a:xfrm>
          <a:prstGeom prst="rect">
            <a:avLst/>
          </a:prstGeom>
        </p:spPr>
      </p:pic>
    </p:spTree>
    <p:extLst>
      <p:ext uri="{BB962C8B-B14F-4D97-AF65-F5344CB8AC3E}">
        <p14:creationId xmlns:p14="http://schemas.microsoft.com/office/powerpoint/2010/main" val="163685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AB1A25-D5AC-4777-BF2B-74C1B1B79F4C}"/>
              </a:ext>
            </a:extLst>
          </p:cNvPr>
          <p:cNvSpPr>
            <a:spLocks noGrp="1"/>
          </p:cNvSpPr>
          <p:nvPr>
            <p:ph type="ctrTitle"/>
          </p:nvPr>
        </p:nvSpPr>
        <p:spPr>
          <a:xfrm>
            <a:off x="205442" y="671761"/>
            <a:ext cx="3638700" cy="1159800"/>
          </a:xfrm>
        </p:spPr>
        <p:txBody>
          <a:bodyPr/>
          <a:lstStyle/>
          <a:p>
            <a:r>
              <a:rPr lang="en-US" dirty="0"/>
              <a:t>Education</a:t>
            </a:r>
          </a:p>
        </p:txBody>
      </p:sp>
      <p:sp>
        <p:nvSpPr>
          <p:cNvPr id="5" name="Slide Number Placeholder 4">
            <a:extLst>
              <a:ext uri="{FF2B5EF4-FFF2-40B4-BE49-F238E27FC236}">
                <a16:creationId xmlns:a16="http://schemas.microsoft.com/office/drawing/2014/main" id="{8BB4A707-C038-4DD5-AC02-C85D5CF410FD}"/>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86775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D1B2E8-DF93-484D-8FB0-817A70A3BB1A}"/>
              </a:ext>
            </a:extLst>
          </p:cNvPr>
          <p:cNvSpPr>
            <a:spLocks noGrp="1"/>
          </p:cNvSpPr>
          <p:nvPr>
            <p:ph type="title"/>
          </p:nvPr>
        </p:nvSpPr>
        <p:spPr/>
        <p:txBody>
          <a:bodyPr/>
          <a:lstStyle/>
          <a:p>
            <a:r>
              <a:rPr lang="en-US" b="1" dirty="0"/>
              <a:t>Education plays a major part in housing </a:t>
            </a:r>
            <a:endParaRPr lang="en-US" dirty="0"/>
          </a:p>
        </p:txBody>
      </p:sp>
      <p:sp>
        <p:nvSpPr>
          <p:cNvPr id="5" name="Text Placeholder 4">
            <a:extLst>
              <a:ext uri="{FF2B5EF4-FFF2-40B4-BE49-F238E27FC236}">
                <a16:creationId xmlns:a16="http://schemas.microsoft.com/office/drawing/2014/main" id="{B0642AC1-8A9A-4A74-8E7C-4831CE826DB4}"/>
              </a:ext>
            </a:extLst>
          </p:cNvPr>
          <p:cNvSpPr>
            <a:spLocks noGrp="1"/>
          </p:cNvSpPr>
          <p:nvPr>
            <p:ph type="body" idx="1"/>
          </p:nvPr>
        </p:nvSpPr>
        <p:spPr>
          <a:xfrm>
            <a:off x="117545" y="1111496"/>
            <a:ext cx="5650486" cy="1253428"/>
          </a:xfrm>
        </p:spPr>
        <p:txBody>
          <a:bodyPr/>
          <a:lstStyle/>
          <a:p>
            <a:r>
              <a:rPr lang="en-US" sz="1400" dirty="0"/>
              <a:t>Leaving in an area where there are abounded housing will reduce the tax collected for the Township which in turn is allocated for infrastructure.</a:t>
            </a:r>
            <a:r>
              <a:rPr lang="en-US" sz="1600" dirty="0"/>
              <a:t> </a:t>
            </a:r>
          </a:p>
          <a:p>
            <a:pPr>
              <a:lnSpc>
                <a:spcPct val="114999"/>
              </a:lnSpc>
            </a:pPr>
            <a:r>
              <a:rPr lang="en-US" sz="1400" dirty="0"/>
              <a:t>When we talk about buying back the housing and reviving Newark, students do play a part. With higher education comes high Income which will allow them to buy back their area.</a:t>
            </a:r>
            <a:r>
              <a:rPr lang="en-US" sz="1100" dirty="0"/>
              <a:t> </a:t>
            </a:r>
          </a:p>
          <a:p>
            <a:pPr>
              <a:lnSpc>
                <a:spcPct val="114999"/>
              </a:lnSpc>
            </a:pPr>
            <a:endParaRPr lang="en-US" sz="1100" dirty="0"/>
          </a:p>
        </p:txBody>
      </p:sp>
      <p:pic>
        <p:nvPicPr>
          <p:cNvPr id="7" name="Picture 7" descr="Chart, bar chart, box and whisker chart&#10;&#10;Description automatically generated">
            <a:extLst>
              <a:ext uri="{FF2B5EF4-FFF2-40B4-BE49-F238E27FC236}">
                <a16:creationId xmlns:a16="http://schemas.microsoft.com/office/drawing/2014/main" id="{A080F456-5AF4-4304-8E85-CA5572F47AD2}"/>
              </a:ext>
            </a:extLst>
          </p:cNvPr>
          <p:cNvPicPr>
            <a:picLocks noChangeAspect="1"/>
          </p:cNvPicPr>
          <p:nvPr/>
        </p:nvPicPr>
        <p:blipFill>
          <a:blip r:embed="rId2"/>
          <a:stretch>
            <a:fillRect/>
          </a:stretch>
        </p:blipFill>
        <p:spPr>
          <a:xfrm>
            <a:off x="5802456" y="556792"/>
            <a:ext cx="3228109" cy="4332986"/>
          </a:xfrm>
          <a:prstGeom prst="rect">
            <a:avLst/>
          </a:prstGeom>
        </p:spPr>
      </p:pic>
      <p:pic>
        <p:nvPicPr>
          <p:cNvPr id="8" name="Picture 8" descr="Chart, bar chart&#10;&#10;Description automatically generated">
            <a:extLst>
              <a:ext uri="{FF2B5EF4-FFF2-40B4-BE49-F238E27FC236}">
                <a16:creationId xmlns:a16="http://schemas.microsoft.com/office/drawing/2014/main" id="{E142F903-E1E2-4F39-A658-783ABA65DA8E}"/>
              </a:ext>
            </a:extLst>
          </p:cNvPr>
          <p:cNvPicPr>
            <a:picLocks noChangeAspect="1"/>
          </p:cNvPicPr>
          <p:nvPr/>
        </p:nvPicPr>
        <p:blipFill>
          <a:blip r:embed="rId3"/>
          <a:stretch>
            <a:fillRect/>
          </a:stretch>
        </p:blipFill>
        <p:spPr>
          <a:xfrm>
            <a:off x="204356" y="2657918"/>
            <a:ext cx="5470813" cy="2468686"/>
          </a:xfrm>
          <a:prstGeom prst="rect">
            <a:avLst/>
          </a:prstGeom>
        </p:spPr>
      </p:pic>
      <p:sp>
        <p:nvSpPr>
          <p:cNvPr id="9" name="TextBox 8">
            <a:extLst>
              <a:ext uri="{FF2B5EF4-FFF2-40B4-BE49-F238E27FC236}">
                <a16:creationId xmlns:a16="http://schemas.microsoft.com/office/drawing/2014/main" id="{8E6D47EB-72B0-4684-8A32-2527B838375B}"/>
              </a:ext>
            </a:extLst>
          </p:cNvPr>
          <p:cNvSpPr txBox="1"/>
          <p:nvPr/>
        </p:nvSpPr>
        <p:spPr>
          <a:xfrm>
            <a:off x="200026" y="2386445"/>
            <a:ext cx="615488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DB8CC"/>
                </a:solidFill>
                <a:effectLst/>
                <a:uLnTx/>
                <a:uFillTx/>
                <a:latin typeface="Oswald"/>
                <a:cs typeface="Arial"/>
                <a:sym typeface="Arial"/>
              </a:rPr>
              <a:t>Comparing NJ College Data from Year 2014  to 2019</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064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CC5B0-5978-43E4-B6DF-A03AEBEC8F83}"/>
              </a:ext>
            </a:extLst>
          </p:cNvPr>
          <p:cNvSpPr>
            <a:spLocks noGrp="1"/>
          </p:cNvSpPr>
          <p:nvPr>
            <p:ph type="title"/>
          </p:nvPr>
        </p:nvSpPr>
        <p:spPr>
          <a:xfrm>
            <a:off x="350250" y="960942"/>
            <a:ext cx="6107700" cy="396300"/>
          </a:xfrm>
        </p:spPr>
        <p:txBody>
          <a:bodyPr/>
          <a:lstStyle/>
          <a:p>
            <a:r>
              <a:rPr lang="en-US" b="1" dirty="0"/>
              <a:t>Comparing the High School for FY 2016 - 2017</a:t>
            </a:r>
            <a:endParaRPr lang="en-US" dirty="0"/>
          </a:p>
          <a:p>
            <a:endParaRPr lang="en-US" dirty="0"/>
          </a:p>
        </p:txBody>
      </p:sp>
      <p:sp>
        <p:nvSpPr>
          <p:cNvPr id="3" name="Text Placeholder 2">
            <a:extLst>
              <a:ext uri="{FF2B5EF4-FFF2-40B4-BE49-F238E27FC236}">
                <a16:creationId xmlns:a16="http://schemas.microsoft.com/office/drawing/2014/main" id="{08B59109-ED8E-4918-85B3-D84233CCCAE8}"/>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25F5069E-7A76-4CCA-9B3F-CC41FC2D990E}"/>
              </a:ext>
            </a:extLst>
          </p:cNvPr>
          <p:cNvSpPr>
            <a:spLocks noGrp="1"/>
          </p:cNvSpPr>
          <p:nvPr>
            <p:ph type="body" idx="2"/>
          </p:nvPr>
        </p:nvSpPr>
        <p:spPr/>
        <p:txBody>
          <a:bodyPr/>
          <a:lstStyle/>
          <a:p>
            <a:endParaRPr lang="en-US" dirty="0"/>
          </a:p>
        </p:txBody>
      </p:sp>
      <p:sp>
        <p:nvSpPr>
          <p:cNvPr id="5" name="Slide Number Placeholder 4">
            <a:extLst>
              <a:ext uri="{FF2B5EF4-FFF2-40B4-BE49-F238E27FC236}">
                <a16:creationId xmlns:a16="http://schemas.microsoft.com/office/drawing/2014/main" id="{59AD6458-ADB8-411B-8267-12953D1D0574}"/>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Oswald"/>
                <a:sym typeface="Oswald"/>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300" b="0" i="0" u="none" strike="noStrike" kern="0" cap="none" spc="0" normalizeH="0" baseline="0" noProof="0">
              <a:ln>
                <a:noFill/>
              </a:ln>
              <a:solidFill>
                <a:srgbClr val="FFFFFF"/>
              </a:solidFill>
              <a:effectLst/>
              <a:uLnTx/>
              <a:uFillTx/>
              <a:latin typeface="Oswald"/>
              <a:sym typeface="Oswald"/>
            </a:endParaRPr>
          </a:p>
        </p:txBody>
      </p:sp>
      <p:pic>
        <p:nvPicPr>
          <p:cNvPr id="6" name="Picture 6" descr="Table&#10;&#10;Description automatically generated">
            <a:extLst>
              <a:ext uri="{FF2B5EF4-FFF2-40B4-BE49-F238E27FC236}">
                <a16:creationId xmlns:a16="http://schemas.microsoft.com/office/drawing/2014/main" id="{4C298DA1-5CC0-4893-9A8F-53F410E7310A}"/>
              </a:ext>
            </a:extLst>
          </p:cNvPr>
          <p:cNvPicPr>
            <a:picLocks noChangeAspect="1"/>
          </p:cNvPicPr>
          <p:nvPr/>
        </p:nvPicPr>
        <p:blipFill>
          <a:blip r:embed="rId2"/>
          <a:stretch>
            <a:fillRect/>
          </a:stretch>
        </p:blipFill>
        <p:spPr>
          <a:xfrm>
            <a:off x="628650" y="1240335"/>
            <a:ext cx="2743200" cy="3641308"/>
          </a:xfrm>
          <a:prstGeom prst="rect">
            <a:avLst/>
          </a:prstGeom>
        </p:spPr>
      </p:pic>
      <p:pic>
        <p:nvPicPr>
          <p:cNvPr id="7" name="Picture 7" descr="Table&#10;&#10;Description automatically generated">
            <a:extLst>
              <a:ext uri="{FF2B5EF4-FFF2-40B4-BE49-F238E27FC236}">
                <a16:creationId xmlns:a16="http://schemas.microsoft.com/office/drawing/2014/main" id="{D8064D46-A98A-497E-B2D0-82F70F607117}"/>
              </a:ext>
            </a:extLst>
          </p:cNvPr>
          <p:cNvPicPr>
            <a:picLocks noChangeAspect="1"/>
          </p:cNvPicPr>
          <p:nvPr/>
        </p:nvPicPr>
        <p:blipFill>
          <a:blip r:embed="rId3"/>
          <a:stretch>
            <a:fillRect/>
          </a:stretch>
        </p:blipFill>
        <p:spPr>
          <a:xfrm>
            <a:off x="3841172" y="1349960"/>
            <a:ext cx="3046268" cy="3538957"/>
          </a:xfrm>
          <a:prstGeom prst="rect">
            <a:avLst/>
          </a:prstGeom>
        </p:spPr>
      </p:pic>
      <p:sp>
        <p:nvSpPr>
          <p:cNvPr id="8" name="TextBox 7">
            <a:extLst>
              <a:ext uri="{FF2B5EF4-FFF2-40B4-BE49-F238E27FC236}">
                <a16:creationId xmlns:a16="http://schemas.microsoft.com/office/drawing/2014/main" id="{DB031C68-EDC6-4ABA-AD36-F6D20A06C3DC}"/>
              </a:ext>
            </a:extLst>
          </p:cNvPr>
          <p:cNvSpPr txBox="1"/>
          <p:nvPr/>
        </p:nvSpPr>
        <p:spPr>
          <a:xfrm>
            <a:off x="2959331" y="562579"/>
            <a:ext cx="3225338" cy="523220"/>
          </a:xfrm>
          <a:prstGeom prst="rect">
            <a:avLst/>
          </a:prstGeom>
          <a:noFill/>
        </p:spPr>
        <p:txBody>
          <a:bodyPr wrap="square" rtlCol="0">
            <a:spAutoFit/>
          </a:bodyPr>
          <a:lstStyle/>
          <a:p>
            <a:r>
              <a:rPr lang="en-US" dirty="0">
                <a:solidFill>
                  <a:schemeClr val="tx1">
                    <a:lumMod val="75000"/>
                    <a:lumOff val="25000"/>
                  </a:schemeClr>
                </a:solidFill>
              </a:rPr>
              <a:t>County Codes: </a:t>
            </a:r>
          </a:p>
          <a:p>
            <a:r>
              <a:rPr lang="en-US" dirty="0">
                <a:solidFill>
                  <a:schemeClr val="tx1">
                    <a:lumMod val="75000"/>
                    <a:lumOff val="25000"/>
                  </a:schemeClr>
                </a:solidFill>
              </a:rPr>
              <a:t>Newark:13  Somerville: 35</a:t>
            </a:r>
          </a:p>
        </p:txBody>
      </p:sp>
    </p:spTree>
    <p:extLst>
      <p:ext uri="{BB962C8B-B14F-4D97-AF65-F5344CB8AC3E}">
        <p14:creationId xmlns:p14="http://schemas.microsoft.com/office/powerpoint/2010/main" val="3059226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45729-2B36-4F19-B852-F282A18A265E}"/>
              </a:ext>
            </a:extLst>
          </p:cNvPr>
          <p:cNvSpPr>
            <a:spLocks noGrp="1"/>
          </p:cNvSpPr>
          <p:nvPr>
            <p:ph type="ctrTitle"/>
          </p:nvPr>
        </p:nvSpPr>
        <p:spPr>
          <a:xfrm>
            <a:off x="291708" y="1411950"/>
            <a:ext cx="3638700" cy="1159800"/>
          </a:xfrm>
        </p:spPr>
        <p:txBody>
          <a:bodyPr/>
          <a:lstStyle/>
          <a:p>
            <a:r>
              <a:rPr lang="en-US" dirty="0"/>
              <a:t>Crime in Newark</a:t>
            </a:r>
          </a:p>
        </p:txBody>
      </p:sp>
      <p:sp>
        <p:nvSpPr>
          <p:cNvPr id="7" name="Subtitle 6">
            <a:extLst>
              <a:ext uri="{FF2B5EF4-FFF2-40B4-BE49-F238E27FC236}">
                <a16:creationId xmlns:a16="http://schemas.microsoft.com/office/drawing/2014/main" id="{6DE71470-7D06-4F76-A349-BEA753B968AF}"/>
              </a:ext>
            </a:extLst>
          </p:cNvPr>
          <p:cNvSpPr>
            <a:spLocks noGrp="1"/>
          </p:cNvSpPr>
          <p:nvPr>
            <p:ph type="subTitle" idx="1"/>
          </p:nvPr>
        </p:nvSpPr>
        <p:spPr>
          <a:xfrm>
            <a:off x="291708" y="2635827"/>
            <a:ext cx="3638700" cy="375000"/>
          </a:xfrm>
        </p:spPr>
        <p:txBody>
          <a:bodyPr/>
          <a:lstStyle/>
          <a:p>
            <a:r>
              <a:rPr lang="en-US" dirty="0"/>
              <a:t>Crimes rates Years 2018, 2019, 2020</a:t>
            </a:r>
          </a:p>
        </p:txBody>
      </p:sp>
      <p:sp>
        <p:nvSpPr>
          <p:cNvPr id="5" name="Slide Number Placeholder 4">
            <a:extLst>
              <a:ext uri="{FF2B5EF4-FFF2-40B4-BE49-F238E27FC236}">
                <a16:creationId xmlns:a16="http://schemas.microsoft.com/office/drawing/2014/main" id="{BC22FA4A-2351-48BE-851B-BE8069119537}"/>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3792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AFCE-8D05-420E-AE1D-2DB40A52DF9B}"/>
              </a:ext>
            </a:extLst>
          </p:cNvPr>
          <p:cNvSpPr>
            <a:spLocks noGrp="1"/>
          </p:cNvSpPr>
          <p:nvPr>
            <p:ph type="title"/>
          </p:nvPr>
        </p:nvSpPr>
        <p:spPr>
          <a:xfrm>
            <a:off x="429477" y="139462"/>
            <a:ext cx="6107700" cy="396300"/>
          </a:xfrm>
        </p:spPr>
        <p:txBody>
          <a:bodyPr/>
          <a:lstStyle/>
          <a:p>
            <a:r>
              <a:rPr lang="en-US" dirty="0"/>
              <a:t>Crime within Newark </a:t>
            </a:r>
          </a:p>
        </p:txBody>
      </p:sp>
      <p:sp>
        <p:nvSpPr>
          <p:cNvPr id="3" name="Text Placeholder 2">
            <a:extLst>
              <a:ext uri="{FF2B5EF4-FFF2-40B4-BE49-F238E27FC236}">
                <a16:creationId xmlns:a16="http://schemas.microsoft.com/office/drawing/2014/main" id="{C57FEB78-9C01-44D6-B8E8-4976E73A788A}"/>
              </a:ext>
            </a:extLst>
          </p:cNvPr>
          <p:cNvSpPr>
            <a:spLocks noGrp="1"/>
          </p:cNvSpPr>
          <p:nvPr>
            <p:ph type="body" idx="1"/>
          </p:nvPr>
        </p:nvSpPr>
        <p:spPr>
          <a:xfrm>
            <a:off x="106250" y="535762"/>
            <a:ext cx="3544626" cy="1008482"/>
          </a:xfrm>
        </p:spPr>
        <p:txBody>
          <a:bodyPr/>
          <a:lstStyle/>
          <a:p>
            <a:r>
              <a:rPr lang="en-US" sz="1400" dirty="0"/>
              <a:t>Crimes within Newark in 2018 by stand-alone totals and by totals compared to population (at the time of data collection)</a:t>
            </a:r>
          </a:p>
          <a:p>
            <a:r>
              <a:rPr lang="en-US" sz="1400" dirty="0"/>
              <a:t>Total population of 275221 at the time the study was taken.</a:t>
            </a:r>
          </a:p>
        </p:txBody>
      </p:sp>
      <p:sp>
        <p:nvSpPr>
          <p:cNvPr id="5" name="Slide Number Placeholder 4">
            <a:extLst>
              <a:ext uri="{FF2B5EF4-FFF2-40B4-BE49-F238E27FC236}">
                <a16:creationId xmlns:a16="http://schemas.microsoft.com/office/drawing/2014/main" id="{B39546FB-1195-4805-A936-BBF088B512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10" name="Picture 9">
            <a:extLst>
              <a:ext uri="{FF2B5EF4-FFF2-40B4-BE49-F238E27FC236}">
                <a16:creationId xmlns:a16="http://schemas.microsoft.com/office/drawing/2014/main" id="{CA40F565-7F1E-4150-996F-9E27C8BDE8F9}"/>
              </a:ext>
            </a:extLst>
          </p:cNvPr>
          <p:cNvPicPr>
            <a:picLocks noChangeAspect="1"/>
          </p:cNvPicPr>
          <p:nvPr/>
        </p:nvPicPr>
        <p:blipFill>
          <a:blip r:embed="rId2"/>
          <a:stretch>
            <a:fillRect/>
          </a:stretch>
        </p:blipFill>
        <p:spPr>
          <a:xfrm>
            <a:off x="4012621" y="650722"/>
            <a:ext cx="5131379" cy="4427590"/>
          </a:xfrm>
          <a:prstGeom prst="rect">
            <a:avLst/>
          </a:prstGeom>
        </p:spPr>
      </p:pic>
      <p:graphicFrame>
        <p:nvGraphicFramePr>
          <p:cNvPr id="12" name="Table 11">
            <a:extLst>
              <a:ext uri="{FF2B5EF4-FFF2-40B4-BE49-F238E27FC236}">
                <a16:creationId xmlns:a16="http://schemas.microsoft.com/office/drawing/2014/main" id="{DC1425E0-F0AF-4377-B6BC-CC0E10E8C7B1}"/>
              </a:ext>
            </a:extLst>
          </p:cNvPr>
          <p:cNvGraphicFramePr>
            <a:graphicFrameLocks noGrp="1"/>
          </p:cNvGraphicFramePr>
          <p:nvPr>
            <p:extLst>
              <p:ext uri="{D42A27DB-BD31-4B8C-83A1-F6EECF244321}">
                <p14:modId xmlns:p14="http://schemas.microsoft.com/office/powerpoint/2010/main" val="3433796499"/>
              </p:ext>
            </p:extLst>
          </p:nvPr>
        </p:nvGraphicFramePr>
        <p:xfrm>
          <a:off x="1878563" y="1766546"/>
          <a:ext cx="2026309" cy="3227256"/>
        </p:xfrm>
        <a:graphic>
          <a:graphicData uri="http://schemas.openxmlformats.org/drawingml/2006/table">
            <a:tbl>
              <a:tblPr/>
              <a:tblGrid>
                <a:gridCol w="1259419">
                  <a:extLst>
                    <a:ext uri="{9D8B030D-6E8A-4147-A177-3AD203B41FA5}">
                      <a16:colId xmlns:a16="http://schemas.microsoft.com/office/drawing/2014/main" val="3678820109"/>
                    </a:ext>
                  </a:extLst>
                </a:gridCol>
                <a:gridCol w="766890">
                  <a:extLst>
                    <a:ext uri="{9D8B030D-6E8A-4147-A177-3AD203B41FA5}">
                      <a16:colId xmlns:a16="http://schemas.microsoft.com/office/drawing/2014/main" val="513781847"/>
                    </a:ext>
                  </a:extLst>
                </a:gridCol>
              </a:tblGrid>
              <a:tr h="163888">
                <a:tc>
                  <a:txBody>
                    <a:bodyPr/>
                    <a:lstStyle/>
                    <a:p>
                      <a:pPr algn="l" fontAlgn="b"/>
                      <a:r>
                        <a:rPr lang="en-US" sz="900" b="1" i="0" u="none" strike="noStrike" dirty="0">
                          <a:solidFill>
                            <a:srgbClr val="FFFFFF"/>
                          </a:solidFill>
                          <a:effectLst/>
                          <a:latin typeface="Calibri" panose="020F0502020204030204" pitchFamily="34" charset="0"/>
                        </a:rPr>
                        <a:t>Crimes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900" b="1" i="0" u="none" strike="noStrike" dirty="0">
                          <a:solidFill>
                            <a:srgbClr val="FFFFFF"/>
                          </a:solidFill>
                          <a:effectLst/>
                          <a:latin typeface="Calibri" panose="020F0502020204030204" pitchFamily="34" charset="0"/>
                        </a:rPr>
                        <a:t>Totals</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18359607"/>
                  </a:ext>
                </a:extLst>
              </a:tr>
              <a:tr h="163888">
                <a:tc>
                  <a:txBody>
                    <a:bodyPr/>
                    <a:lstStyle/>
                    <a:p>
                      <a:pPr algn="l" fontAlgn="b"/>
                      <a:r>
                        <a:rPr lang="en-US" sz="900" b="0" i="0" u="none" strike="noStrike" dirty="0">
                          <a:solidFill>
                            <a:srgbClr val="000000"/>
                          </a:solidFill>
                          <a:effectLst/>
                          <a:latin typeface="Calibri" panose="020F0502020204030204" pitchFamily="34" charset="0"/>
                        </a:rPr>
                        <a:t>Murders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96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65551181"/>
                  </a:ext>
                </a:extLst>
              </a:tr>
              <a:tr h="163888">
                <a:tc>
                  <a:txBody>
                    <a:bodyPr/>
                    <a:lstStyle/>
                    <a:p>
                      <a:pPr algn="l" fontAlgn="b"/>
                      <a:r>
                        <a:rPr lang="en-US" sz="900" b="0" i="0" u="none" strike="noStrike" dirty="0">
                          <a:solidFill>
                            <a:srgbClr val="000000"/>
                          </a:solidFill>
                          <a:effectLst/>
                          <a:latin typeface="Calibri" panose="020F0502020204030204" pitchFamily="34" charset="0"/>
                        </a:rPr>
                        <a:t>Murder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36.89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44097477"/>
                  </a:ext>
                </a:extLst>
              </a:tr>
              <a:tr h="163888">
                <a:tc>
                  <a:txBody>
                    <a:bodyPr/>
                    <a:lstStyle/>
                    <a:p>
                      <a:pPr algn="l" fontAlgn="b"/>
                      <a:r>
                        <a:rPr lang="en-US" sz="900" b="0" i="0" u="none" strike="noStrike" dirty="0">
                          <a:solidFill>
                            <a:srgbClr val="000000"/>
                          </a:solidFill>
                          <a:effectLst/>
                          <a:latin typeface="Calibri" panose="020F0502020204030204" pitchFamily="34" charset="0"/>
                        </a:rPr>
                        <a:t>Rapes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257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7911792"/>
                  </a:ext>
                </a:extLst>
              </a:tr>
              <a:tr h="163888">
                <a:tc>
                  <a:txBody>
                    <a:bodyPr/>
                    <a:lstStyle/>
                    <a:p>
                      <a:pPr algn="l" fontAlgn="b"/>
                      <a:r>
                        <a:rPr lang="en-US" sz="900" b="0" i="0" u="none" strike="noStrike" dirty="0">
                          <a:solidFill>
                            <a:srgbClr val="000000"/>
                          </a:solidFill>
                          <a:effectLst/>
                          <a:latin typeface="Calibri" panose="020F0502020204030204" pitchFamily="34" charset="0"/>
                        </a:rPr>
                        <a:t>Rapes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98.76</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902481797"/>
                  </a:ext>
                </a:extLst>
              </a:tr>
              <a:tr h="163888">
                <a:tc>
                  <a:txBody>
                    <a:bodyPr/>
                    <a:lstStyle/>
                    <a:p>
                      <a:pPr algn="l" fontAlgn="b"/>
                      <a:r>
                        <a:rPr lang="en-US" sz="900" b="0" i="0" u="none" strike="noStrike" dirty="0">
                          <a:solidFill>
                            <a:srgbClr val="000000"/>
                          </a:solidFill>
                          <a:effectLst/>
                          <a:latin typeface="Calibri" panose="020F0502020204030204" pitchFamily="34" charset="0"/>
                        </a:rPr>
                        <a:t>Robberies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5892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3082230"/>
                  </a:ext>
                </a:extLst>
              </a:tr>
              <a:tr h="163888">
                <a:tc>
                  <a:txBody>
                    <a:bodyPr/>
                    <a:lstStyle/>
                    <a:p>
                      <a:pPr algn="l" fontAlgn="b"/>
                      <a:r>
                        <a:rPr lang="en-US" sz="900" b="0" i="0" u="none" strike="noStrike" dirty="0">
                          <a:solidFill>
                            <a:srgbClr val="000000"/>
                          </a:solidFill>
                          <a:effectLst/>
                          <a:latin typeface="Calibri" panose="020F0502020204030204" pitchFamily="34" charset="0"/>
                        </a:rPr>
                        <a:t>Robbery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2264.13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61740030"/>
                  </a:ext>
                </a:extLst>
              </a:tr>
              <a:tr h="163888">
                <a:tc>
                  <a:txBody>
                    <a:bodyPr/>
                    <a:lstStyle/>
                    <a:p>
                      <a:pPr algn="l" fontAlgn="b"/>
                      <a:r>
                        <a:rPr lang="en-US" sz="900" b="0" i="0" u="none" strike="noStrike" dirty="0">
                          <a:solidFill>
                            <a:srgbClr val="000000"/>
                          </a:solidFill>
                          <a:effectLst/>
                          <a:latin typeface="Calibri" panose="020F0502020204030204" pitchFamily="34" charset="0"/>
                        </a:rPr>
                        <a:t>Assaults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3977</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56503690"/>
                  </a:ext>
                </a:extLst>
              </a:tr>
              <a:tr h="163888">
                <a:tc>
                  <a:txBody>
                    <a:bodyPr/>
                    <a:lstStyle/>
                    <a:p>
                      <a:pPr algn="l" fontAlgn="b"/>
                      <a:r>
                        <a:rPr lang="en-US" sz="900" b="0" i="0" u="none" strike="noStrike" dirty="0">
                          <a:solidFill>
                            <a:srgbClr val="000000"/>
                          </a:solidFill>
                          <a:effectLst/>
                          <a:latin typeface="Calibri" panose="020F0502020204030204" pitchFamily="34" charset="0"/>
                        </a:rPr>
                        <a:t>Assaults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1528.25</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35492762"/>
                  </a:ext>
                </a:extLst>
              </a:tr>
              <a:tr h="163888">
                <a:tc>
                  <a:txBody>
                    <a:bodyPr/>
                    <a:lstStyle/>
                    <a:p>
                      <a:pPr algn="l" fontAlgn="b"/>
                      <a:r>
                        <a:rPr lang="en-US" sz="900" b="0" i="0" u="none" strike="noStrike" dirty="0">
                          <a:solidFill>
                            <a:srgbClr val="000000"/>
                          </a:solidFill>
                          <a:effectLst/>
                          <a:latin typeface="Calibri" panose="020F0502020204030204" pitchFamily="34" charset="0"/>
                        </a:rPr>
                        <a:t>Burglaries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6879</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58092645"/>
                  </a:ext>
                </a:extLst>
              </a:tr>
              <a:tr h="163888">
                <a:tc>
                  <a:txBody>
                    <a:bodyPr/>
                    <a:lstStyle/>
                    <a:p>
                      <a:pPr algn="l" fontAlgn="b"/>
                      <a:r>
                        <a:rPr lang="en-US" sz="900" b="0" i="0" u="none" strike="noStrike" dirty="0">
                          <a:solidFill>
                            <a:srgbClr val="000000"/>
                          </a:solidFill>
                          <a:effectLst/>
                          <a:latin typeface="Calibri" panose="020F0502020204030204" pitchFamily="34" charset="0"/>
                        </a:rPr>
                        <a:t>Burglaries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2643.41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16453756"/>
                  </a:ext>
                </a:extLst>
              </a:tr>
              <a:tr h="163888">
                <a:tc>
                  <a:txBody>
                    <a:bodyPr/>
                    <a:lstStyle/>
                    <a:p>
                      <a:pPr algn="l" fontAlgn="b"/>
                      <a:r>
                        <a:rPr lang="en-US" sz="900" b="0" i="0" u="none" strike="noStrike" dirty="0">
                          <a:solidFill>
                            <a:srgbClr val="000000"/>
                          </a:solidFill>
                          <a:effectLst/>
                          <a:latin typeface="Calibri" panose="020F0502020204030204" pitchFamily="34" charset="0"/>
                        </a:rPr>
                        <a:t>larcenies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10420</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21390851"/>
                  </a:ext>
                </a:extLst>
              </a:tr>
              <a:tr h="163888">
                <a:tc>
                  <a:txBody>
                    <a:bodyPr/>
                    <a:lstStyle/>
                    <a:p>
                      <a:pPr algn="l" fontAlgn="b"/>
                      <a:r>
                        <a:rPr lang="en-US" sz="900" b="0" i="0" u="none" strike="noStrike" dirty="0">
                          <a:solidFill>
                            <a:srgbClr val="000000"/>
                          </a:solidFill>
                          <a:effectLst/>
                          <a:latin typeface="Calibri" panose="020F0502020204030204" pitchFamily="34" charset="0"/>
                        </a:rPr>
                        <a:t>Larcenies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4004.12</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75470344"/>
                  </a:ext>
                </a:extLst>
              </a:tr>
              <a:tr h="163888">
                <a:tc>
                  <a:txBody>
                    <a:bodyPr/>
                    <a:lstStyle/>
                    <a:p>
                      <a:pPr algn="l" fontAlgn="b"/>
                      <a:r>
                        <a:rPr lang="en-US" sz="900" b="0" i="0" u="none" strike="noStrike" dirty="0">
                          <a:solidFill>
                            <a:srgbClr val="000000"/>
                          </a:solidFill>
                          <a:effectLst/>
                          <a:latin typeface="Calibri" panose="020F0502020204030204" pitchFamily="34" charset="0"/>
                        </a:rPr>
                        <a:t>AutoTheft</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10993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90705352"/>
                  </a:ext>
                </a:extLst>
              </a:tr>
              <a:tr h="277272">
                <a:tc>
                  <a:txBody>
                    <a:bodyPr/>
                    <a:lstStyle/>
                    <a:p>
                      <a:pPr algn="l" fontAlgn="b"/>
                      <a:r>
                        <a:rPr lang="en-US" sz="900" b="0" i="0" u="none" strike="noStrike" dirty="0">
                          <a:solidFill>
                            <a:srgbClr val="000000"/>
                          </a:solidFill>
                          <a:effectLst/>
                          <a:latin typeface="Calibri" panose="020F0502020204030204" pitchFamily="34" charset="0"/>
                        </a:rPr>
                        <a:t>AutoTheft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4224.31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95383355"/>
                  </a:ext>
                </a:extLst>
              </a:tr>
              <a:tr h="163888">
                <a:tc>
                  <a:txBody>
                    <a:bodyPr/>
                    <a:lstStyle/>
                    <a:p>
                      <a:pPr algn="l" fontAlgn="b"/>
                      <a:r>
                        <a:rPr lang="en-US" sz="900" b="0" i="0" u="none" strike="noStrike" dirty="0">
                          <a:solidFill>
                            <a:srgbClr val="000000"/>
                          </a:solidFill>
                          <a:effectLst/>
                          <a:latin typeface="Calibri" panose="020F0502020204030204" pitchFamily="34" charset="0"/>
                        </a:rPr>
                        <a:t>Arsons</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184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55247743"/>
                  </a:ext>
                </a:extLst>
              </a:tr>
              <a:tr h="163888">
                <a:tc>
                  <a:txBody>
                    <a:bodyPr/>
                    <a:lstStyle/>
                    <a:p>
                      <a:pPr algn="l" fontAlgn="b"/>
                      <a:r>
                        <a:rPr lang="en-US" sz="900" b="0" i="0" u="none" strike="noStrike" dirty="0">
                          <a:solidFill>
                            <a:srgbClr val="000000"/>
                          </a:solidFill>
                          <a:effectLst/>
                          <a:latin typeface="Calibri" panose="020F0502020204030204" pitchFamily="34" charset="0"/>
                        </a:rPr>
                        <a:t>Arsons per Pop</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70.71</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56782528"/>
                  </a:ext>
                </a:extLst>
              </a:tr>
              <a:tr h="163888">
                <a:tc>
                  <a:txBody>
                    <a:bodyPr/>
                    <a:lstStyle/>
                    <a:p>
                      <a:pPr algn="l" fontAlgn="b"/>
                      <a:r>
                        <a:rPr lang="en-US" sz="900" b="0" i="0" u="none" strike="noStrike" dirty="0">
                          <a:solidFill>
                            <a:srgbClr val="000000"/>
                          </a:solidFill>
                          <a:effectLst/>
                          <a:latin typeface="Calibri" panose="020F0502020204030204" pitchFamily="34" charset="0"/>
                        </a:rPr>
                        <a:t>Violent Crime</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900" b="0" i="0" u="none" strike="noStrike" dirty="0">
                          <a:solidFill>
                            <a:srgbClr val="000000"/>
                          </a:solidFill>
                          <a:effectLst/>
                          <a:latin typeface="Calibri" panose="020F0502020204030204" pitchFamily="34" charset="0"/>
                        </a:rPr>
                        <a:t>3928.03</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59051119"/>
                  </a:ext>
                </a:extLst>
              </a:tr>
              <a:tr h="163888">
                <a:tc>
                  <a:txBody>
                    <a:bodyPr/>
                    <a:lstStyle/>
                    <a:p>
                      <a:pPr algn="l" fontAlgn="b"/>
                      <a:r>
                        <a:rPr lang="en-US" sz="900" b="0" i="0" u="none" strike="noStrike" dirty="0">
                          <a:solidFill>
                            <a:srgbClr val="000000"/>
                          </a:solidFill>
                          <a:effectLst/>
                          <a:latin typeface="Calibri" panose="020F0502020204030204" pitchFamily="34" charset="0"/>
                        </a:rPr>
                        <a:t>Non-Violent </a:t>
                      </a:r>
                    </a:p>
                  </a:txBody>
                  <a:tcPr marL="7983" marR="7983" marT="798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10942.54</a:t>
                      </a:r>
                    </a:p>
                  </a:txBody>
                  <a:tcPr marL="7983" marR="7983" marT="798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27325238"/>
                  </a:ext>
                </a:extLst>
              </a:tr>
            </a:tbl>
          </a:graphicData>
        </a:graphic>
      </p:graphicFrame>
    </p:spTree>
    <p:extLst>
      <p:ext uri="{BB962C8B-B14F-4D97-AF65-F5344CB8AC3E}">
        <p14:creationId xmlns:p14="http://schemas.microsoft.com/office/powerpoint/2010/main" val="458105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9ED0-6515-4B66-9CE0-7A81E525B0DD}"/>
              </a:ext>
            </a:extLst>
          </p:cNvPr>
          <p:cNvSpPr>
            <a:spLocks noGrp="1"/>
          </p:cNvSpPr>
          <p:nvPr>
            <p:ph type="title"/>
          </p:nvPr>
        </p:nvSpPr>
        <p:spPr>
          <a:xfrm>
            <a:off x="449647" y="87447"/>
            <a:ext cx="6107700" cy="396300"/>
          </a:xfrm>
        </p:spPr>
        <p:txBody>
          <a:bodyPr/>
          <a:lstStyle/>
          <a:p>
            <a:r>
              <a:rPr lang="en-US" dirty="0"/>
              <a:t>Crime Percentages 2018, 2019, 2020</a:t>
            </a:r>
          </a:p>
        </p:txBody>
      </p:sp>
      <p:pic>
        <p:nvPicPr>
          <p:cNvPr id="6" name="Picture 5">
            <a:extLst>
              <a:ext uri="{FF2B5EF4-FFF2-40B4-BE49-F238E27FC236}">
                <a16:creationId xmlns:a16="http://schemas.microsoft.com/office/drawing/2014/main" id="{3786D519-1C6B-438B-BB7F-92BAB202A45D}"/>
              </a:ext>
            </a:extLst>
          </p:cNvPr>
          <p:cNvPicPr>
            <a:picLocks noChangeAspect="1"/>
          </p:cNvPicPr>
          <p:nvPr/>
        </p:nvPicPr>
        <p:blipFill>
          <a:blip r:embed="rId2"/>
          <a:stretch>
            <a:fillRect/>
          </a:stretch>
        </p:blipFill>
        <p:spPr>
          <a:xfrm>
            <a:off x="2732008" y="519547"/>
            <a:ext cx="2658463" cy="2658463"/>
          </a:xfrm>
          <a:prstGeom prst="rect">
            <a:avLst/>
          </a:prstGeom>
        </p:spPr>
      </p:pic>
      <p:sp>
        <p:nvSpPr>
          <p:cNvPr id="5" name="Slide Number Placeholder 4">
            <a:extLst>
              <a:ext uri="{FF2B5EF4-FFF2-40B4-BE49-F238E27FC236}">
                <a16:creationId xmlns:a16="http://schemas.microsoft.com/office/drawing/2014/main" id="{D83E603D-24BA-4941-876F-CDE6E97C6F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7" name="Picture 6">
            <a:extLst>
              <a:ext uri="{FF2B5EF4-FFF2-40B4-BE49-F238E27FC236}">
                <a16:creationId xmlns:a16="http://schemas.microsoft.com/office/drawing/2014/main" id="{F1B9DE9F-10D2-48B9-8973-50AFB09883CA}"/>
              </a:ext>
            </a:extLst>
          </p:cNvPr>
          <p:cNvPicPr>
            <a:picLocks noChangeAspect="1"/>
          </p:cNvPicPr>
          <p:nvPr/>
        </p:nvPicPr>
        <p:blipFill>
          <a:blip r:embed="rId3"/>
          <a:stretch>
            <a:fillRect/>
          </a:stretch>
        </p:blipFill>
        <p:spPr>
          <a:xfrm>
            <a:off x="170201" y="558952"/>
            <a:ext cx="2658462" cy="2658462"/>
          </a:xfrm>
          <a:prstGeom prst="rect">
            <a:avLst/>
          </a:prstGeom>
        </p:spPr>
      </p:pic>
      <p:pic>
        <p:nvPicPr>
          <p:cNvPr id="8" name="Picture 7">
            <a:extLst>
              <a:ext uri="{FF2B5EF4-FFF2-40B4-BE49-F238E27FC236}">
                <a16:creationId xmlns:a16="http://schemas.microsoft.com/office/drawing/2014/main" id="{2C264298-D7F8-4531-80D8-A57FB289A8A2}"/>
              </a:ext>
            </a:extLst>
          </p:cNvPr>
          <p:cNvPicPr>
            <a:picLocks noChangeAspect="1"/>
          </p:cNvPicPr>
          <p:nvPr/>
        </p:nvPicPr>
        <p:blipFill>
          <a:blip r:embed="rId4"/>
          <a:stretch>
            <a:fillRect/>
          </a:stretch>
        </p:blipFill>
        <p:spPr>
          <a:xfrm>
            <a:off x="5479103" y="519547"/>
            <a:ext cx="2707967" cy="2544082"/>
          </a:xfrm>
          <a:prstGeom prst="rect">
            <a:avLst/>
          </a:prstGeom>
        </p:spPr>
      </p:pic>
      <p:graphicFrame>
        <p:nvGraphicFramePr>
          <p:cNvPr id="14" name="Table 14">
            <a:extLst>
              <a:ext uri="{FF2B5EF4-FFF2-40B4-BE49-F238E27FC236}">
                <a16:creationId xmlns:a16="http://schemas.microsoft.com/office/drawing/2014/main" id="{F0FA8517-1CA0-46E1-954C-158341F8B172}"/>
              </a:ext>
            </a:extLst>
          </p:cNvPr>
          <p:cNvGraphicFramePr>
            <a:graphicFrameLocks noGrp="1"/>
          </p:cNvGraphicFramePr>
          <p:nvPr>
            <p:extLst>
              <p:ext uri="{D42A27DB-BD31-4B8C-83A1-F6EECF244321}">
                <p14:modId xmlns:p14="http://schemas.microsoft.com/office/powerpoint/2010/main" val="1241936860"/>
              </p:ext>
            </p:extLst>
          </p:nvPr>
        </p:nvGraphicFramePr>
        <p:xfrm>
          <a:off x="58449" y="3292619"/>
          <a:ext cx="7348713" cy="1331334"/>
        </p:xfrm>
        <a:graphic>
          <a:graphicData uri="http://schemas.openxmlformats.org/drawingml/2006/table">
            <a:tbl>
              <a:tblPr firstRow="1" bandRow="1">
                <a:tableStyleId>{6B5681E7-3F6B-493A-A081-50176DB923CF}</a:tableStyleId>
              </a:tblPr>
              <a:tblGrid>
                <a:gridCol w="884689">
                  <a:extLst>
                    <a:ext uri="{9D8B030D-6E8A-4147-A177-3AD203B41FA5}">
                      <a16:colId xmlns:a16="http://schemas.microsoft.com/office/drawing/2014/main" val="1033682917"/>
                    </a:ext>
                  </a:extLst>
                </a:gridCol>
                <a:gridCol w="884689">
                  <a:extLst>
                    <a:ext uri="{9D8B030D-6E8A-4147-A177-3AD203B41FA5}">
                      <a16:colId xmlns:a16="http://schemas.microsoft.com/office/drawing/2014/main" val="3075476990"/>
                    </a:ext>
                  </a:extLst>
                </a:gridCol>
                <a:gridCol w="884689">
                  <a:extLst>
                    <a:ext uri="{9D8B030D-6E8A-4147-A177-3AD203B41FA5}">
                      <a16:colId xmlns:a16="http://schemas.microsoft.com/office/drawing/2014/main" val="2566849490"/>
                    </a:ext>
                  </a:extLst>
                </a:gridCol>
                <a:gridCol w="884689">
                  <a:extLst>
                    <a:ext uri="{9D8B030D-6E8A-4147-A177-3AD203B41FA5}">
                      <a16:colId xmlns:a16="http://schemas.microsoft.com/office/drawing/2014/main" val="1871349892"/>
                    </a:ext>
                  </a:extLst>
                </a:gridCol>
                <a:gridCol w="884689">
                  <a:extLst>
                    <a:ext uri="{9D8B030D-6E8A-4147-A177-3AD203B41FA5}">
                      <a16:colId xmlns:a16="http://schemas.microsoft.com/office/drawing/2014/main" val="3620079206"/>
                    </a:ext>
                  </a:extLst>
                </a:gridCol>
                <a:gridCol w="884689">
                  <a:extLst>
                    <a:ext uri="{9D8B030D-6E8A-4147-A177-3AD203B41FA5}">
                      <a16:colId xmlns:a16="http://schemas.microsoft.com/office/drawing/2014/main" val="2563446926"/>
                    </a:ext>
                  </a:extLst>
                </a:gridCol>
                <a:gridCol w="884689">
                  <a:extLst>
                    <a:ext uri="{9D8B030D-6E8A-4147-A177-3AD203B41FA5}">
                      <a16:colId xmlns:a16="http://schemas.microsoft.com/office/drawing/2014/main" val="253964852"/>
                    </a:ext>
                  </a:extLst>
                </a:gridCol>
                <a:gridCol w="1155890">
                  <a:extLst>
                    <a:ext uri="{9D8B030D-6E8A-4147-A177-3AD203B41FA5}">
                      <a16:colId xmlns:a16="http://schemas.microsoft.com/office/drawing/2014/main" val="2935409088"/>
                    </a:ext>
                  </a:extLst>
                </a:gridCol>
              </a:tblGrid>
              <a:tr h="394941">
                <a:tc>
                  <a:txBody>
                    <a:bodyPr/>
                    <a:lstStyle/>
                    <a:p>
                      <a:endParaRPr lang="en-US" sz="1200" dirty="0"/>
                    </a:p>
                  </a:txBody>
                  <a:tcPr/>
                </a:tc>
                <a:tc>
                  <a:txBody>
                    <a:bodyPr/>
                    <a:lstStyle/>
                    <a:p>
                      <a:r>
                        <a:rPr lang="en-US" sz="1200" b="1" dirty="0"/>
                        <a:t>Larceny</a:t>
                      </a:r>
                    </a:p>
                  </a:txBody>
                  <a:tcPr/>
                </a:tc>
                <a:tc>
                  <a:txBody>
                    <a:bodyPr/>
                    <a:lstStyle/>
                    <a:p>
                      <a:r>
                        <a:rPr lang="en-US" sz="1200" b="1" dirty="0"/>
                        <a:t>Burglary</a:t>
                      </a:r>
                    </a:p>
                  </a:txBody>
                  <a:tcPr/>
                </a:tc>
                <a:tc>
                  <a:txBody>
                    <a:bodyPr/>
                    <a:lstStyle/>
                    <a:p>
                      <a:r>
                        <a:rPr lang="en-US" sz="1200" b="1" dirty="0"/>
                        <a:t>Assault</a:t>
                      </a:r>
                    </a:p>
                  </a:txBody>
                  <a:tcPr/>
                </a:tc>
                <a:tc>
                  <a:txBody>
                    <a:bodyPr/>
                    <a:lstStyle/>
                    <a:p>
                      <a:r>
                        <a:rPr lang="en-US" sz="1200" b="1" dirty="0"/>
                        <a:t>Robbery</a:t>
                      </a:r>
                    </a:p>
                  </a:txBody>
                  <a:tcPr/>
                </a:tc>
                <a:tc>
                  <a:txBody>
                    <a:bodyPr/>
                    <a:lstStyle/>
                    <a:p>
                      <a:r>
                        <a:rPr lang="en-US" sz="1200" b="1" dirty="0"/>
                        <a:t>Rape</a:t>
                      </a:r>
                    </a:p>
                  </a:txBody>
                  <a:tcPr/>
                </a:tc>
                <a:tc>
                  <a:txBody>
                    <a:bodyPr/>
                    <a:lstStyle/>
                    <a:p>
                      <a:r>
                        <a:rPr lang="en-US" sz="1200" b="1" dirty="0"/>
                        <a:t>Murder</a:t>
                      </a:r>
                    </a:p>
                  </a:txBody>
                  <a:tcPr/>
                </a:tc>
                <a:tc>
                  <a:txBody>
                    <a:bodyPr/>
                    <a:lstStyle/>
                    <a:p>
                      <a:r>
                        <a:rPr lang="en-US" sz="1200" b="1" dirty="0"/>
                        <a:t>Auto Theft</a:t>
                      </a:r>
                    </a:p>
                  </a:txBody>
                  <a:tcPr/>
                </a:tc>
                <a:extLst>
                  <a:ext uri="{0D108BD9-81ED-4DB2-BD59-A6C34878D82A}">
                    <a16:rowId xmlns:a16="http://schemas.microsoft.com/office/drawing/2014/main" val="1602829293"/>
                  </a:ext>
                </a:extLst>
              </a:tr>
              <a:tr h="312131">
                <a:tc>
                  <a:txBody>
                    <a:bodyPr/>
                    <a:lstStyle/>
                    <a:p>
                      <a:r>
                        <a:rPr lang="en-US" sz="1200" b="1" dirty="0"/>
                        <a:t>2018</a:t>
                      </a:r>
                    </a:p>
                  </a:txBody>
                  <a:tcPr/>
                </a:tc>
                <a:tc>
                  <a:txBody>
                    <a:bodyPr/>
                    <a:lstStyle/>
                    <a:p>
                      <a:r>
                        <a:rPr lang="en-US" sz="1200" dirty="0"/>
                        <a:t>37.1%</a:t>
                      </a:r>
                    </a:p>
                  </a:txBody>
                  <a:tcPr/>
                </a:tc>
                <a:tc>
                  <a:txBody>
                    <a:bodyPr/>
                    <a:lstStyle/>
                    <a:p>
                      <a:r>
                        <a:rPr lang="en-US" sz="1200" dirty="0"/>
                        <a:t>10.9%</a:t>
                      </a:r>
                    </a:p>
                  </a:txBody>
                  <a:tcPr/>
                </a:tc>
                <a:tc>
                  <a:txBody>
                    <a:bodyPr/>
                    <a:lstStyle/>
                    <a:p>
                      <a:r>
                        <a:rPr lang="en-US" sz="1200" dirty="0"/>
                        <a:t>19.4%</a:t>
                      </a:r>
                    </a:p>
                  </a:txBody>
                  <a:tcPr/>
                </a:tc>
                <a:tc>
                  <a:txBody>
                    <a:bodyPr/>
                    <a:lstStyle/>
                    <a:p>
                      <a:r>
                        <a:rPr lang="en-US" sz="1200" dirty="0"/>
                        <a:t>10.0%</a:t>
                      </a:r>
                    </a:p>
                  </a:txBody>
                  <a:tcPr/>
                </a:tc>
                <a:tc>
                  <a:txBody>
                    <a:bodyPr/>
                    <a:lstStyle/>
                    <a:p>
                      <a:r>
                        <a:rPr lang="en-US" sz="1200" dirty="0"/>
                        <a:t>1.6%</a:t>
                      </a:r>
                    </a:p>
                  </a:txBody>
                  <a:tcPr/>
                </a:tc>
                <a:tc>
                  <a:txBody>
                    <a:bodyPr/>
                    <a:lstStyle/>
                    <a:p>
                      <a:r>
                        <a:rPr lang="en-US" sz="1200" dirty="0"/>
                        <a:t>1.1%</a:t>
                      </a:r>
                    </a:p>
                  </a:txBody>
                  <a:tcPr/>
                </a:tc>
                <a:tc>
                  <a:txBody>
                    <a:bodyPr/>
                    <a:lstStyle/>
                    <a:p>
                      <a:r>
                        <a:rPr lang="en-US" sz="1200" dirty="0"/>
                        <a:t>19.9%</a:t>
                      </a:r>
                    </a:p>
                  </a:txBody>
                  <a:tcPr/>
                </a:tc>
                <a:extLst>
                  <a:ext uri="{0D108BD9-81ED-4DB2-BD59-A6C34878D82A}">
                    <a16:rowId xmlns:a16="http://schemas.microsoft.com/office/drawing/2014/main" val="4238661488"/>
                  </a:ext>
                </a:extLst>
              </a:tr>
              <a:tr h="312131">
                <a:tc>
                  <a:txBody>
                    <a:bodyPr/>
                    <a:lstStyle/>
                    <a:p>
                      <a:r>
                        <a:rPr lang="en-US" sz="1200" b="1" dirty="0"/>
                        <a:t>2019</a:t>
                      </a:r>
                    </a:p>
                  </a:txBody>
                  <a:tcPr/>
                </a:tc>
                <a:tc>
                  <a:txBody>
                    <a:bodyPr/>
                    <a:lstStyle/>
                    <a:p>
                      <a:r>
                        <a:rPr lang="en-US" sz="1200" dirty="0"/>
                        <a:t>36.3%</a:t>
                      </a:r>
                    </a:p>
                  </a:txBody>
                  <a:tcPr/>
                </a:tc>
                <a:tc>
                  <a:txBody>
                    <a:bodyPr/>
                    <a:lstStyle/>
                    <a:p>
                      <a:r>
                        <a:rPr lang="en-US" sz="1200" dirty="0"/>
                        <a:t>9.2%</a:t>
                      </a:r>
                    </a:p>
                  </a:txBody>
                  <a:tcPr/>
                </a:tc>
                <a:tc>
                  <a:txBody>
                    <a:bodyPr/>
                    <a:lstStyle/>
                    <a:p>
                      <a:r>
                        <a:rPr lang="en-US" sz="1200" dirty="0"/>
                        <a:t>20.9%</a:t>
                      </a:r>
                    </a:p>
                  </a:txBody>
                  <a:tcPr/>
                </a:tc>
                <a:tc>
                  <a:txBody>
                    <a:bodyPr/>
                    <a:lstStyle/>
                    <a:p>
                      <a:r>
                        <a:rPr lang="en-US" sz="1200" dirty="0"/>
                        <a:t>9.2%</a:t>
                      </a:r>
                    </a:p>
                  </a:txBody>
                  <a:tcPr/>
                </a:tc>
                <a:tc>
                  <a:txBody>
                    <a:bodyPr/>
                    <a:lstStyle/>
                    <a:p>
                      <a:r>
                        <a:rPr lang="en-US" sz="1200" dirty="0"/>
                        <a:t>1.5%</a:t>
                      </a:r>
                    </a:p>
                  </a:txBody>
                  <a:tcPr/>
                </a:tc>
                <a:tc>
                  <a:txBody>
                    <a:bodyPr/>
                    <a:lstStyle/>
                    <a:p>
                      <a:r>
                        <a:rPr lang="en-US" sz="1200" dirty="0"/>
                        <a:t>1.2%</a:t>
                      </a:r>
                    </a:p>
                  </a:txBody>
                  <a:tcPr/>
                </a:tc>
                <a:tc>
                  <a:txBody>
                    <a:bodyPr/>
                    <a:lstStyle/>
                    <a:p>
                      <a:r>
                        <a:rPr lang="en-US" sz="1200" dirty="0"/>
                        <a:t>21.7%</a:t>
                      </a:r>
                    </a:p>
                  </a:txBody>
                  <a:tcPr/>
                </a:tc>
                <a:extLst>
                  <a:ext uri="{0D108BD9-81ED-4DB2-BD59-A6C34878D82A}">
                    <a16:rowId xmlns:a16="http://schemas.microsoft.com/office/drawing/2014/main" val="3135782614"/>
                  </a:ext>
                </a:extLst>
              </a:tr>
              <a:tr h="312131">
                <a:tc>
                  <a:txBody>
                    <a:bodyPr/>
                    <a:lstStyle/>
                    <a:p>
                      <a:r>
                        <a:rPr lang="en-US" sz="1200" b="1" dirty="0"/>
                        <a:t>2020</a:t>
                      </a:r>
                    </a:p>
                  </a:txBody>
                  <a:tcPr/>
                </a:tc>
                <a:tc>
                  <a:txBody>
                    <a:bodyPr/>
                    <a:lstStyle/>
                    <a:p>
                      <a:r>
                        <a:rPr lang="en-US" sz="1200" dirty="0"/>
                        <a:t>38.2%</a:t>
                      </a:r>
                    </a:p>
                  </a:txBody>
                  <a:tcPr/>
                </a:tc>
                <a:tc>
                  <a:txBody>
                    <a:bodyPr/>
                    <a:lstStyle/>
                    <a:p>
                      <a:r>
                        <a:rPr lang="en-US" sz="1200" dirty="0"/>
                        <a:t>10.8%</a:t>
                      </a:r>
                    </a:p>
                  </a:txBody>
                  <a:tcPr/>
                </a:tc>
                <a:tc>
                  <a:txBody>
                    <a:bodyPr/>
                    <a:lstStyle/>
                    <a:p>
                      <a:r>
                        <a:rPr lang="en-US" sz="1200" dirty="0"/>
                        <a:t>19.1%</a:t>
                      </a:r>
                    </a:p>
                  </a:txBody>
                  <a:tcPr/>
                </a:tc>
                <a:tc>
                  <a:txBody>
                    <a:bodyPr/>
                    <a:lstStyle/>
                    <a:p>
                      <a:r>
                        <a:rPr lang="en-US" sz="1200" dirty="0"/>
                        <a:t>10.9%</a:t>
                      </a:r>
                    </a:p>
                  </a:txBody>
                  <a:tcPr/>
                </a:tc>
                <a:tc>
                  <a:txBody>
                    <a:bodyPr/>
                    <a:lstStyle/>
                    <a:p>
                      <a:r>
                        <a:rPr lang="en-US" sz="1200" dirty="0"/>
                        <a:t>1.7%</a:t>
                      </a:r>
                    </a:p>
                  </a:txBody>
                  <a:tcPr/>
                </a:tc>
                <a:tc>
                  <a:txBody>
                    <a:bodyPr/>
                    <a:lstStyle/>
                    <a:p>
                      <a:r>
                        <a:rPr lang="en-US" sz="1200" dirty="0"/>
                        <a:t>1.4%</a:t>
                      </a:r>
                    </a:p>
                  </a:txBody>
                  <a:tcPr/>
                </a:tc>
                <a:tc>
                  <a:txBody>
                    <a:bodyPr/>
                    <a:lstStyle/>
                    <a:p>
                      <a:r>
                        <a:rPr lang="en-US" sz="1200" dirty="0"/>
                        <a:t>17.9%</a:t>
                      </a:r>
                    </a:p>
                  </a:txBody>
                  <a:tcPr/>
                </a:tc>
                <a:extLst>
                  <a:ext uri="{0D108BD9-81ED-4DB2-BD59-A6C34878D82A}">
                    <a16:rowId xmlns:a16="http://schemas.microsoft.com/office/drawing/2014/main" val="3756377999"/>
                  </a:ext>
                </a:extLst>
              </a:tr>
            </a:tbl>
          </a:graphicData>
        </a:graphic>
      </p:graphicFrame>
    </p:spTree>
    <p:extLst>
      <p:ext uri="{BB962C8B-B14F-4D97-AF65-F5344CB8AC3E}">
        <p14:creationId xmlns:p14="http://schemas.microsoft.com/office/powerpoint/2010/main" val="345529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035D-8287-4F9F-B3A3-E004C7E369E8}"/>
              </a:ext>
            </a:extLst>
          </p:cNvPr>
          <p:cNvSpPr>
            <a:spLocks noGrp="1"/>
          </p:cNvSpPr>
          <p:nvPr>
            <p:ph type="ctrTitle"/>
          </p:nvPr>
        </p:nvSpPr>
        <p:spPr>
          <a:xfrm>
            <a:off x="256411" y="65421"/>
            <a:ext cx="3638700" cy="861062"/>
          </a:xfrm>
        </p:spPr>
        <p:txBody>
          <a:bodyPr/>
          <a:lstStyle/>
          <a:p>
            <a:r>
              <a:rPr lang="en-US" dirty="0"/>
              <a:t>Project Info</a:t>
            </a:r>
          </a:p>
        </p:txBody>
      </p:sp>
      <p:sp>
        <p:nvSpPr>
          <p:cNvPr id="3" name="Subtitle 2">
            <a:extLst>
              <a:ext uri="{FF2B5EF4-FFF2-40B4-BE49-F238E27FC236}">
                <a16:creationId xmlns:a16="http://schemas.microsoft.com/office/drawing/2014/main" id="{AA9FAA1A-16CE-4F88-B89F-27098A7B317B}"/>
              </a:ext>
            </a:extLst>
          </p:cNvPr>
          <p:cNvSpPr>
            <a:spLocks noGrp="1"/>
          </p:cNvSpPr>
          <p:nvPr>
            <p:ph type="subTitle" idx="1"/>
          </p:nvPr>
        </p:nvSpPr>
        <p:spPr>
          <a:xfrm>
            <a:off x="0" y="1142474"/>
            <a:ext cx="3666522" cy="941357"/>
          </a:xfrm>
        </p:spPr>
        <p:txBody>
          <a:bodyPr/>
          <a:lstStyle/>
          <a:p>
            <a:r>
              <a:rPr lang="en-US" sz="1600" b="1" dirty="0">
                <a:solidFill>
                  <a:schemeClr val="tx1">
                    <a:lumMod val="90000"/>
                    <a:lumOff val="10000"/>
                  </a:schemeClr>
                </a:solidFill>
              </a:rPr>
              <a:t>Abstract: </a:t>
            </a:r>
          </a:p>
          <a:p>
            <a:r>
              <a:rPr lang="en-US" sz="1600" dirty="0">
                <a:solidFill>
                  <a:schemeClr val="tx1">
                    <a:lumMod val="90000"/>
                    <a:lumOff val="10000"/>
                  </a:schemeClr>
                </a:solidFill>
              </a:rPr>
              <a:t>The city of Newark, NJ has compiled a list of multiple abandoned and vacant buildings.  From this list, our goal was to find a correlation between this list and the factors that may have contributed to the number of abandoned properties. The overall data on city statistics of housing demographics, crime, education, and poverty were obtained </a:t>
            </a:r>
            <a:r>
              <a:rPr lang="en-US" sz="1600">
                <a:solidFill>
                  <a:schemeClr val="tx1">
                    <a:lumMod val="90000"/>
                    <a:lumOff val="10000"/>
                  </a:schemeClr>
                </a:solidFill>
              </a:rPr>
              <a:t>and evaluated.</a:t>
            </a:r>
            <a:endParaRPr lang="en-US" sz="1600" dirty="0">
              <a:solidFill>
                <a:schemeClr val="tx1">
                  <a:lumMod val="90000"/>
                  <a:lumOff val="10000"/>
                </a:schemeClr>
              </a:solidFill>
            </a:endParaRPr>
          </a:p>
          <a:p>
            <a:r>
              <a:rPr lang="en-US" sz="1600" dirty="0">
                <a:solidFill>
                  <a:schemeClr val="tx1">
                    <a:lumMod val="90000"/>
                    <a:lumOff val="10000"/>
                  </a:schemeClr>
                </a:solidFill>
              </a:rPr>
              <a:t> </a:t>
            </a:r>
            <a:endParaRPr lang="en-US" dirty="0"/>
          </a:p>
          <a:p>
            <a:endParaRPr lang="en-US" dirty="0"/>
          </a:p>
          <a:p>
            <a:endParaRPr lang="en-US" dirty="0"/>
          </a:p>
        </p:txBody>
      </p:sp>
      <p:pic>
        <p:nvPicPr>
          <p:cNvPr id="5" name="Picture 4" descr="Map&#10;&#10;Description automatically generated">
            <a:extLst>
              <a:ext uri="{FF2B5EF4-FFF2-40B4-BE49-F238E27FC236}">
                <a16:creationId xmlns:a16="http://schemas.microsoft.com/office/drawing/2014/main" id="{5EEE6349-612C-44C5-8C25-4CAD0FF6E29F}"/>
              </a:ext>
            </a:extLst>
          </p:cNvPr>
          <p:cNvPicPr>
            <a:picLocks noChangeAspect="1"/>
          </p:cNvPicPr>
          <p:nvPr/>
        </p:nvPicPr>
        <p:blipFill>
          <a:blip r:embed="rId2"/>
          <a:stretch>
            <a:fillRect/>
          </a:stretch>
        </p:blipFill>
        <p:spPr>
          <a:xfrm>
            <a:off x="3930639" y="394124"/>
            <a:ext cx="4880578" cy="3379415"/>
          </a:xfrm>
          <a:prstGeom prst="rect">
            <a:avLst/>
          </a:prstGeom>
        </p:spPr>
      </p:pic>
      <p:sp>
        <p:nvSpPr>
          <p:cNvPr id="6" name="TextBox 1">
            <a:extLst>
              <a:ext uri="{FF2B5EF4-FFF2-40B4-BE49-F238E27FC236}">
                <a16:creationId xmlns:a16="http://schemas.microsoft.com/office/drawing/2014/main" id="{91B9186E-3297-4451-846A-694B4AEA3DDE}"/>
              </a:ext>
            </a:extLst>
          </p:cNvPr>
          <p:cNvSpPr txBox="1"/>
          <p:nvPr/>
        </p:nvSpPr>
        <p:spPr>
          <a:xfrm>
            <a:off x="3625407" y="4864584"/>
            <a:ext cx="6474252" cy="2616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t>Source: TIGER/Line® 2008 Place Shapefiles (http://www.census.gov/geo/www/tiger/)</a:t>
            </a:r>
          </a:p>
        </p:txBody>
      </p:sp>
    </p:spTree>
    <p:extLst>
      <p:ext uri="{BB962C8B-B14F-4D97-AF65-F5344CB8AC3E}">
        <p14:creationId xmlns:p14="http://schemas.microsoft.com/office/powerpoint/2010/main" val="1072503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17D7-F1A3-4996-9AF8-E18EA04B785E}"/>
              </a:ext>
            </a:extLst>
          </p:cNvPr>
          <p:cNvSpPr>
            <a:spLocks noGrp="1"/>
          </p:cNvSpPr>
          <p:nvPr>
            <p:ph type="title"/>
          </p:nvPr>
        </p:nvSpPr>
        <p:spPr>
          <a:xfrm>
            <a:off x="159052" y="130689"/>
            <a:ext cx="6107700" cy="396300"/>
          </a:xfrm>
        </p:spPr>
        <p:txBody>
          <a:bodyPr/>
          <a:lstStyle/>
          <a:p>
            <a:r>
              <a:rPr lang="en-US" dirty="0"/>
              <a:t>Total Crimes 2018, 2019, 2020</a:t>
            </a:r>
          </a:p>
        </p:txBody>
      </p:sp>
      <p:sp>
        <p:nvSpPr>
          <p:cNvPr id="5" name="Slide Number Placeholder 4">
            <a:extLst>
              <a:ext uri="{FF2B5EF4-FFF2-40B4-BE49-F238E27FC236}">
                <a16:creationId xmlns:a16="http://schemas.microsoft.com/office/drawing/2014/main" id="{20805CEB-C195-4572-9151-F887668B76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7" name="Picture 6">
            <a:extLst>
              <a:ext uri="{FF2B5EF4-FFF2-40B4-BE49-F238E27FC236}">
                <a16:creationId xmlns:a16="http://schemas.microsoft.com/office/drawing/2014/main" id="{0DDB438B-B91F-4D87-ACFB-3CE4FC0FBE81}"/>
              </a:ext>
            </a:extLst>
          </p:cNvPr>
          <p:cNvPicPr>
            <a:picLocks noChangeAspect="1"/>
          </p:cNvPicPr>
          <p:nvPr/>
        </p:nvPicPr>
        <p:blipFill>
          <a:blip r:embed="rId2"/>
          <a:stretch>
            <a:fillRect/>
          </a:stretch>
        </p:blipFill>
        <p:spPr>
          <a:xfrm>
            <a:off x="4300318" y="496463"/>
            <a:ext cx="4843682" cy="3669642"/>
          </a:xfrm>
          <a:prstGeom prst="rect">
            <a:avLst/>
          </a:prstGeom>
        </p:spPr>
      </p:pic>
      <p:sp>
        <p:nvSpPr>
          <p:cNvPr id="3" name="TextBox 2">
            <a:extLst>
              <a:ext uri="{FF2B5EF4-FFF2-40B4-BE49-F238E27FC236}">
                <a16:creationId xmlns:a16="http://schemas.microsoft.com/office/drawing/2014/main" id="{33219669-0FF4-4207-B7DB-D2CCFFA87729}"/>
              </a:ext>
            </a:extLst>
          </p:cNvPr>
          <p:cNvSpPr txBox="1"/>
          <p:nvPr/>
        </p:nvSpPr>
        <p:spPr>
          <a:xfrm>
            <a:off x="191963" y="797560"/>
            <a:ext cx="4076031" cy="3231654"/>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lumMod val="75000"/>
                    <a:lumOff val="25000"/>
                  </a:schemeClr>
                </a:solidFill>
              </a:rPr>
              <a:t>Crime data was pulled from the URC (United Crime Report of the State Police of NJ) for 2018,2019, 2020</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Graph demonstrates the changes in crime rates over the last 3 years</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The highest crime rate is Larceny</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This graph quickly shows that the overall crime rate has not changed dramatically over the last 3 years.</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Even though it looks like there is no real change, the over all crime dropped by 29.5% from 2019 to 2020 compared to 15.3% drop from 2018 to 2019.</a:t>
            </a:r>
          </a:p>
          <a:p>
            <a:pPr marL="285750" indent="-285750">
              <a:buFont typeface="Arial" panose="020B0604020202020204" pitchFamily="34" charset="0"/>
              <a:buChar char="•"/>
            </a:pPr>
            <a:endParaRPr lang="en-US" sz="1200" dirty="0">
              <a:solidFill>
                <a:schemeClr val="tx1">
                  <a:lumMod val="75000"/>
                  <a:lumOff val="25000"/>
                </a:schemeClr>
              </a:solidFill>
            </a:endParaRPr>
          </a:p>
          <a:p>
            <a:pPr marL="285750" indent="-285750">
              <a:buFont typeface="Arial" panose="020B0604020202020204" pitchFamily="34" charset="0"/>
              <a:buChar char="•"/>
            </a:pPr>
            <a:r>
              <a:rPr lang="en-US" sz="1200" dirty="0">
                <a:solidFill>
                  <a:schemeClr val="tx1">
                    <a:lumMod val="75000"/>
                    <a:lumOff val="25000"/>
                  </a:schemeClr>
                </a:solidFill>
              </a:rPr>
              <a:t>In conclusion, the over all crime rate is decreasing in these three years.</a:t>
            </a:r>
          </a:p>
        </p:txBody>
      </p:sp>
      <p:graphicFrame>
        <p:nvGraphicFramePr>
          <p:cNvPr id="6" name="Table 5">
            <a:extLst>
              <a:ext uri="{FF2B5EF4-FFF2-40B4-BE49-F238E27FC236}">
                <a16:creationId xmlns:a16="http://schemas.microsoft.com/office/drawing/2014/main" id="{444934AB-7BF2-46D8-BA06-E559486A2056}"/>
              </a:ext>
            </a:extLst>
          </p:cNvPr>
          <p:cNvGraphicFramePr>
            <a:graphicFrameLocks noGrp="1"/>
          </p:cNvGraphicFramePr>
          <p:nvPr>
            <p:extLst>
              <p:ext uri="{D42A27DB-BD31-4B8C-83A1-F6EECF244321}">
                <p14:modId xmlns:p14="http://schemas.microsoft.com/office/powerpoint/2010/main" val="1597125270"/>
              </p:ext>
            </p:extLst>
          </p:nvPr>
        </p:nvGraphicFramePr>
        <p:xfrm>
          <a:off x="159639" y="4138597"/>
          <a:ext cx="6107113" cy="676064"/>
        </p:xfrm>
        <a:graphic>
          <a:graphicData uri="http://schemas.openxmlformats.org/drawingml/2006/table">
            <a:tbl>
              <a:tblPr/>
              <a:tblGrid>
                <a:gridCol w="653227">
                  <a:extLst>
                    <a:ext uri="{9D8B030D-6E8A-4147-A177-3AD203B41FA5}">
                      <a16:colId xmlns:a16="http://schemas.microsoft.com/office/drawing/2014/main" val="3709679161"/>
                    </a:ext>
                  </a:extLst>
                </a:gridCol>
                <a:gridCol w="585652">
                  <a:extLst>
                    <a:ext uri="{9D8B030D-6E8A-4147-A177-3AD203B41FA5}">
                      <a16:colId xmlns:a16="http://schemas.microsoft.com/office/drawing/2014/main" val="1625777540"/>
                    </a:ext>
                  </a:extLst>
                </a:gridCol>
                <a:gridCol w="540602">
                  <a:extLst>
                    <a:ext uri="{9D8B030D-6E8A-4147-A177-3AD203B41FA5}">
                      <a16:colId xmlns:a16="http://schemas.microsoft.com/office/drawing/2014/main" val="2588040714"/>
                    </a:ext>
                  </a:extLst>
                </a:gridCol>
                <a:gridCol w="630702">
                  <a:extLst>
                    <a:ext uri="{9D8B030D-6E8A-4147-A177-3AD203B41FA5}">
                      <a16:colId xmlns:a16="http://schemas.microsoft.com/office/drawing/2014/main" val="1455589423"/>
                    </a:ext>
                  </a:extLst>
                </a:gridCol>
                <a:gridCol w="565943">
                  <a:extLst>
                    <a:ext uri="{9D8B030D-6E8A-4147-A177-3AD203B41FA5}">
                      <a16:colId xmlns:a16="http://schemas.microsoft.com/office/drawing/2014/main" val="272197955"/>
                    </a:ext>
                  </a:extLst>
                </a:gridCol>
                <a:gridCol w="619440">
                  <a:extLst>
                    <a:ext uri="{9D8B030D-6E8A-4147-A177-3AD203B41FA5}">
                      <a16:colId xmlns:a16="http://schemas.microsoft.com/office/drawing/2014/main" val="2753589294"/>
                    </a:ext>
                  </a:extLst>
                </a:gridCol>
                <a:gridCol w="709540">
                  <a:extLst>
                    <a:ext uri="{9D8B030D-6E8A-4147-A177-3AD203B41FA5}">
                      <a16:colId xmlns:a16="http://schemas.microsoft.com/office/drawing/2014/main" val="4116143005"/>
                    </a:ext>
                  </a:extLst>
                </a:gridCol>
                <a:gridCol w="743328">
                  <a:extLst>
                    <a:ext uri="{9D8B030D-6E8A-4147-A177-3AD203B41FA5}">
                      <a16:colId xmlns:a16="http://schemas.microsoft.com/office/drawing/2014/main" val="4032512352"/>
                    </a:ext>
                  </a:extLst>
                </a:gridCol>
                <a:gridCol w="1058679">
                  <a:extLst>
                    <a:ext uri="{9D8B030D-6E8A-4147-A177-3AD203B41FA5}">
                      <a16:colId xmlns:a16="http://schemas.microsoft.com/office/drawing/2014/main" val="3141176570"/>
                    </a:ext>
                  </a:extLst>
                </a:gridCol>
              </a:tblGrid>
              <a:tr h="169016">
                <a:tc>
                  <a:txBody>
                    <a:bodyPr/>
                    <a:lstStyle/>
                    <a:p>
                      <a:pPr algn="l" fontAlgn="b"/>
                      <a:r>
                        <a:rPr lang="en-US" sz="1000" b="1" i="0" u="none" strike="noStrike" dirty="0">
                          <a:solidFill>
                            <a:srgbClr val="FFFFFF"/>
                          </a:solidFill>
                          <a:effectLst/>
                          <a:latin typeface="Calibri" panose="020F0502020204030204" pitchFamily="34" charset="0"/>
                        </a:rPr>
                        <a:t>Year</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Murder</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Rape</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Robbery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Assault</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Burglary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Larceny</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Auto Theft</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dirty="0">
                          <a:solidFill>
                            <a:srgbClr val="FFFFFF"/>
                          </a:solidFill>
                          <a:effectLst/>
                          <a:latin typeface="Calibri" panose="020F0502020204030204" pitchFamily="34" charset="0"/>
                        </a:rPr>
                        <a:t>Total # of crimes</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235266387"/>
                  </a:ext>
                </a:extLst>
              </a:tr>
              <a:tr h="169016">
                <a:tc>
                  <a:txBody>
                    <a:bodyPr/>
                    <a:lstStyle/>
                    <a:p>
                      <a:pPr algn="r" fontAlgn="b"/>
                      <a:r>
                        <a:rPr lang="en-US" sz="1000" b="0" i="0" u="none" strike="noStrike" dirty="0">
                          <a:solidFill>
                            <a:srgbClr val="000000"/>
                          </a:solidFill>
                          <a:effectLst/>
                          <a:latin typeface="Calibri" panose="020F0502020204030204" pitchFamily="34" charset="0"/>
                        </a:rPr>
                        <a:t>2018</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1.20505</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1.702244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10.474949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20.3238</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11.445029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38.86654587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20.8151029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13576.2</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44687814"/>
                  </a:ext>
                </a:extLst>
              </a:tr>
              <a:tr h="169016">
                <a:tc>
                  <a:txBody>
                    <a:bodyPr/>
                    <a:lstStyle/>
                    <a:p>
                      <a:pPr algn="r" fontAlgn="b"/>
                      <a:r>
                        <a:rPr lang="en-US" sz="1000" b="0" i="0" u="none" strike="noStrike" dirty="0">
                          <a:solidFill>
                            <a:srgbClr val="000000"/>
                          </a:solidFill>
                          <a:effectLst/>
                          <a:latin typeface="Calibri" panose="020F0502020204030204" pitchFamily="34" charset="0"/>
                        </a:rPr>
                        <a:t>2019</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1.5159294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1.762203</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11.576584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20.3554</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11.525241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40.65423407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19.08400268</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11491.3</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84198948"/>
                  </a:ext>
                </a:extLst>
              </a:tr>
              <a:tr h="169016">
                <a:tc>
                  <a:txBody>
                    <a:bodyPr/>
                    <a:lstStyle/>
                    <a:p>
                      <a:pPr algn="r" fontAlgn="b"/>
                      <a:r>
                        <a:rPr lang="en-US" sz="1000" b="0" i="0" u="none" strike="noStrike" dirty="0">
                          <a:solidFill>
                            <a:srgbClr val="000000"/>
                          </a:solidFill>
                          <a:effectLst/>
                          <a:latin typeface="Calibri" panose="020F0502020204030204" pitchFamily="34" charset="0"/>
                        </a:rPr>
                        <a:t>2020</a:t>
                      </a:r>
                    </a:p>
                  </a:txBody>
                  <a:tcPr marL="8451" marR="8451" marT="845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1.3255986</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1.65021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9.9247099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22.53765</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9.8778079</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39.10886201</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23.38681807</a:t>
                      </a:r>
                    </a:p>
                  </a:txBody>
                  <a:tcPr marL="8451" marR="8451" marT="845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8102</a:t>
                      </a:r>
                    </a:p>
                  </a:txBody>
                  <a:tcPr marL="8451" marR="8451" marT="845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02522436"/>
                  </a:ext>
                </a:extLst>
              </a:tr>
            </a:tbl>
          </a:graphicData>
        </a:graphic>
      </p:graphicFrame>
      <p:sp>
        <p:nvSpPr>
          <p:cNvPr id="9" name="TextBox 8">
            <a:extLst>
              <a:ext uri="{FF2B5EF4-FFF2-40B4-BE49-F238E27FC236}">
                <a16:creationId xmlns:a16="http://schemas.microsoft.com/office/drawing/2014/main" id="{7F59E399-5DEF-4C62-A3DC-C1F293A1A4A7}"/>
              </a:ext>
            </a:extLst>
          </p:cNvPr>
          <p:cNvSpPr txBox="1"/>
          <p:nvPr/>
        </p:nvSpPr>
        <p:spPr>
          <a:xfrm>
            <a:off x="159639" y="4814661"/>
            <a:ext cx="6724241" cy="246221"/>
          </a:xfrm>
          <a:prstGeom prst="rect">
            <a:avLst/>
          </a:prstGeom>
          <a:noFill/>
        </p:spPr>
        <p:txBody>
          <a:bodyPr wrap="square" rtlCol="0">
            <a:spAutoFit/>
          </a:bodyPr>
          <a:lstStyle/>
          <a:p>
            <a:r>
              <a:rPr lang="en-US" sz="1000" i="1" dirty="0"/>
              <a:t>Data Disclaimer: 2020 data is from Jan to Sept of that year so could be missing the full year calc.</a:t>
            </a:r>
          </a:p>
        </p:txBody>
      </p:sp>
    </p:spTree>
    <p:extLst>
      <p:ext uri="{BB962C8B-B14F-4D97-AF65-F5344CB8AC3E}">
        <p14:creationId xmlns:p14="http://schemas.microsoft.com/office/powerpoint/2010/main" val="310140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BC05-B8B0-4451-9BA6-68AE0F12A0AE}"/>
              </a:ext>
            </a:extLst>
          </p:cNvPr>
          <p:cNvSpPr>
            <a:spLocks noGrp="1"/>
          </p:cNvSpPr>
          <p:nvPr>
            <p:ph type="title"/>
          </p:nvPr>
        </p:nvSpPr>
        <p:spPr>
          <a:xfrm>
            <a:off x="368966" y="181536"/>
            <a:ext cx="6107700" cy="396300"/>
          </a:xfrm>
        </p:spPr>
        <p:txBody>
          <a:bodyPr/>
          <a:lstStyle/>
          <a:p>
            <a:r>
              <a:rPr lang="en-US" sz="2000" dirty="0"/>
              <a:t>Observed conclusions:</a:t>
            </a:r>
          </a:p>
        </p:txBody>
      </p:sp>
      <p:sp>
        <p:nvSpPr>
          <p:cNvPr id="3" name="Text Placeholder 2">
            <a:extLst>
              <a:ext uri="{FF2B5EF4-FFF2-40B4-BE49-F238E27FC236}">
                <a16:creationId xmlns:a16="http://schemas.microsoft.com/office/drawing/2014/main" id="{84615AB2-A2B9-4A9F-BC93-B85C48D41F52}"/>
              </a:ext>
            </a:extLst>
          </p:cNvPr>
          <p:cNvSpPr>
            <a:spLocks noGrp="1"/>
          </p:cNvSpPr>
          <p:nvPr>
            <p:ph type="body" idx="1"/>
          </p:nvPr>
        </p:nvSpPr>
        <p:spPr>
          <a:xfrm>
            <a:off x="121072" y="712694"/>
            <a:ext cx="6710033" cy="4249270"/>
          </a:xfrm>
        </p:spPr>
        <p:txBody>
          <a:bodyPr/>
          <a:lstStyle/>
          <a:p>
            <a:r>
              <a:rPr lang="en-US" sz="1400" dirty="0">
                <a:solidFill>
                  <a:schemeClr val="tx1">
                    <a:lumMod val="75000"/>
                    <a:lumOff val="25000"/>
                  </a:schemeClr>
                </a:solidFill>
              </a:rPr>
              <a:t>Gradual decrease was observed in overall housing units from 2015-2019.</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07103 contains the highest percentage of abandoned properties.</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Zip codes with highest poverty rates: 07108, 07103, and 07102.</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Essex County College, Newark, NJ had the highest withdrawal rate from 2014-2019 for the data collected during this timeframe. High School suspension rate for 2016-2017 could have an impact on the college drop out rate for the same time frame.</a:t>
            </a:r>
          </a:p>
          <a:p>
            <a:pPr marL="101600" indent="0">
              <a:buNone/>
            </a:pPr>
            <a:endParaRPr lang="en-US" sz="1400" dirty="0">
              <a:solidFill>
                <a:schemeClr val="tx1">
                  <a:lumMod val="75000"/>
                  <a:lumOff val="25000"/>
                </a:schemeClr>
              </a:solidFill>
            </a:endParaRPr>
          </a:p>
          <a:p>
            <a:r>
              <a:rPr lang="en-US" sz="1400" dirty="0">
                <a:solidFill>
                  <a:schemeClr val="tx1">
                    <a:lumMod val="75000"/>
                    <a:lumOff val="25000"/>
                  </a:schemeClr>
                </a:solidFill>
              </a:rPr>
              <a:t>Crime rate in Newark was seen to be high in 2018 and the owner- occupied  housing units went down in 2018.  We observed an increase in owner occupied units in 2019 and at the same time showed a decrease in crime rate.</a:t>
            </a:r>
          </a:p>
          <a:p>
            <a:pPr marL="101600" indent="0">
              <a:buNone/>
            </a:pPr>
            <a:endParaRPr lang="en-US" sz="1600" dirty="0">
              <a:solidFill>
                <a:schemeClr val="tx1">
                  <a:lumMod val="75000"/>
                  <a:lumOff val="25000"/>
                </a:schemeClr>
              </a:solidFill>
            </a:endParaRPr>
          </a:p>
          <a:p>
            <a:pPr marL="101600" indent="0">
              <a:buNone/>
            </a:pPr>
            <a:endParaRPr lang="en-US" sz="1600"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5" name="Slide Number Placeholder 4">
            <a:extLst>
              <a:ext uri="{FF2B5EF4-FFF2-40B4-BE49-F238E27FC236}">
                <a16:creationId xmlns:a16="http://schemas.microsoft.com/office/drawing/2014/main" id="{DFBF44AA-233D-4891-B895-1214A4F40896}"/>
              </a:ext>
            </a:extLst>
          </p:cNvPr>
          <p:cNvSpPr>
            <a:spLocks noGrp="1"/>
          </p:cNvSpPr>
          <p:nvPr>
            <p:ph type="sldNum" idx="12"/>
          </p:nvPr>
        </p:nvSpPr>
        <p:spPr>
          <a:xfrm>
            <a:off x="8359697" y="4628188"/>
            <a:ext cx="569100" cy="454800"/>
          </a:xfrm>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518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BE1E3C-35E5-4263-9FA8-0BDCCF9C222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CCC1F0C2-710A-4089-A77B-9FDFBA87F9D2}"/>
              </a:ext>
            </a:extLst>
          </p:cNvPr>
          <p:cNvPicPr>
            <a:picLocks noChangeAspect="1"/>
          </p:cNvPicPr>
          <p:nvPr/>
        </p:nvPicPr>
        <p:blipFill>
          <a:blip r:embed="rId2"/>
          <a:stretch>
            <a:fillRect/>
          </a:stretch>
        </p:blipFill>
        <p:spPr>
          <a:xfrm>
            <a:off x="160726" y="222506"/>
            <a:ext cx="8185524" cy="4604357"/>
          </a:xfrm>
          <a:prstGeom prst="rect">
            <a:avLst/>
          </a:prstGeom>
        </p:spPr>
      </p:pic>
    </p:spTree>
    <p:extLst>
      <p:ext uri="{BB962C8B-B14F-4D97-AF65-F5344CB8AC3E}">
        <p14:creationId xmlns:p14="http://schemas.microsoft.com/office/powerpoint/2010/main" val="3425391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52D28-D820-48E0-A089-AEADEE94C57C}"/>
              </a:ext>
            </a:extLst>
          </p:cNvPr>
          <p:cNvSpPr>
            <a:spLocks noGrp="1"/>
          </p:cNvSpPr>
          <p:nvPr>
            <p:ph type="title"/>
          </p:nvPr>
        </p:nvSpPr>
        <p:spPr>
          <a:xfrm>
            <a:off x="496710" y="65624"/>
            <a:ext cx="6107700" cy="396300"/>
          </a:xfrm>
        </p:spPr>
        <p:txBody>
          <a:bodyPr/>
          <a:lstStyle/>
          <a:p>
            <a:r>
              <a:rPr lang="en-US" sz="2400" dirty="0"/>
              <a:t>Citations:</a:t>
            </a:r>
          </a:p>
        </p:txBody>
      </p:sp>
      <p:sp>
        <p:nvSpPr>
          <p:cNvPr id="3" name="Text Placeholder 2">
            <a:extLst>
              <a:ext uri="{FF2B5EF4-FFF2-40B4-BE49-F238E27FC236}">
                <a16:creationId xmlns:a16="http://schemas.microsoft.com/office/drawing/2014/main" id="{03A969A9-655F-4888-92EF-F9A8A5635E4E}"/>
              </a:ext>
            </a:extLst>
          </p:cNvPr>
          <p:cNvSpPr>
            <a:spLocks noGrp="1"/>
          </p:cNvSpPr>
          <p:nvPr>
            <p:ph type="body" idx="1"/>
          </p:nvPr>
        </p:nvSpPr>
        <p:spPr>
          <a:xfrm>
            <a:off x="181585" y="461924"/>
            <a:ext cx="6615903" cy="4615952"/>
          </a:xfrm>
        </p:spPr>
        <p:txBody>
          <a:bodyPr/>
          <a:lstStyle/>
          <a:p>
            <a:pPr marL="101600" indent="0">
              <a:buNone/>
            </a:pPr>
            <a:r>
              <a:rPr lang="en" sz="1050" dirty="0">
                <a:latin typeface="+mj-lt"/>
              </a:rPr>
              <a:t>Attomdata Solutions. (2018) </a:t>
            </a:r>
            <a:r>
              <a:rPr lang="en-US" sz="1050" b="0" i="0" u="sng" strike="noStrike" dirty="0">
                <a:solidFill>
                  <a:srgbClr val="1155CC"/>
                </a:solidFill>
                <a:effectLst/>
                <a:latin typeface="+mj-lt"/>
                <a:hlinkClick r:id="rId2"/>
              </a:rPr>
              <a:t>https://api.developer.attomdata.com/docs#PropertyDataDictionary</a:t>
            </a:r>
            <a:endParaRPr lang="en-US" sz="1050" b="0" i="0" u="sng" strike="noStrike" dirty="0">
              <a:solidFill>
                <a:srgbClr val="1155CC"/>
              </a:solidFill>
              <a:effectLst/>
              <a:latin typeface="+mj-lt"/>
            </a:endParaRPr>
          </a:p>
          <a:p>
            <a:pPr marL="101600" indent="0">
              <a:buNone/>
            </a:pPr>
            <a:endParaRPr lang="en" sz="1050" dirty="0">
              <a:latin typeface="+mj-lt"/>
            </a:endParaRPr>
          </a:p>
          <a:p>
            <a:pPr marL="101600" indent="0">
              <a:buNone/>
            </a:pPr>
            <a:r>
              <a:rPr lang="en" sz="1050" dirty="0">
                <a:latin typeface="+mj-lt"/>
              </a:rPr>
              <a:t>Abandoned House Data </a:t>
            </a:r>
            <a:r>
              <a:rPr lang="en-US" sz="1050" b="0" i="0" u="sng" strike="noStrike" dirty="0">
                <a:solidFill>
                  <a:srgbClr val="1155CC"/>
                </a:solidFill>
                <a:effectLst/>
                <a:latin typeface="+mj-lt"/>
                <a:hlinkClick r:id="rId3"/>
              </a:rPr>
              <a:t>http://data.ci.newark.nj.us/dataset/abandoned-properties/resource/796e2a01-d459-4574-9a48-23805fe0c3e0</a:t>
            </a:r>
            <a:endParaRPr lang="en" sz="1050" dirty="0">
              <a:latin typeface="+mj-lt"/>
            </a:endParaRPr>
          </a:p>
          <a:p>
            <a:pPr marL="101600" indent="0">
              <a:buNone/>
            </a:pPr>
            <a:endParaRPr lang="en" sz="1050" dirty="0">
              <a:latin typeface="+mj-lt"/>
            </a:endParaRPr>
          </a:p>
          <a:p>
            <a:pPr marL="101600" indent="0">
              <a:buNone/>
            </a:pPr>
            <a:r>
              <a:rPr lang="en" sz="1050" dirty="0">
                <a:latin typeface="+mj-lt"/>
              </a:rPr>
              <a:t>Newark abandoned housing data source</a:t>
            </a:r>
          </a:p>
          <a:p>
            <a:pPr marL="101600" indent="0">
              <a:lnSpc>
                <a:spcPct val="114999"/>
              </a:lnSpc>
              <a:buNone/>
            </a:pPr>
            <a:r>
              <a:rPr lang="en" sz="1050" dirty="0">
                <a:latin typeface="+mj-lt"/>
                <a:hlinkClick r:id="rId3"/>
              </a:rPr>
              <a:t>http://data.ci.newark.nj.us/dataset/abandoned-properties/resource/796e2a01-d459-4574-9a48-23805fe0c3e0</a:t>
            </a:r>
            <a:endParaRPr lang="en" sz="1050" dirty="0">
              <a:latin typeface="+mj-lt"/>
            </a:endParaRPr>
          </a:p>
          <a:p>
            <a:pPr marL="101600" indent="0">
              <a:lnSpc>
                <a:spcPct val="114999"/>
              </a:lnSpc>
              <a:buNone/>
            </a:pPr>
            <a:endParaRPr lang="en-US" sz="1050" dirty="0">
              <a:latin typeface="+mj-lt"/>
            </a:endParaRPr>
          </a:p>
          <a:p>
            <a:pPr marL="101600" indent="0">
              <a:buNone/>
            </a:pPr>
            <a:r>
              <a:rPr lang="en-US" sz="1050" b="0" i="0" dirty="0">
                <a:solidFill>
                  <a:srgbClr val="1D1C1D"/>
                </a:solidFill>
                <a:effectLst/>
                <a:latin typeface="+mj-lt"/>
              </a:rPr>
              <a:t>2019 American Community Survey 5-Year  </a:t>
            </a:r>
            <a:r>
              <a:rPr lang="en-US" sz="1050" b="0" i="0" u="none" strike="noStrike" dirty="0">
                <a:effectLst/>
                <a:latin typeface="+mj-lt"/>
                <a:hlinkClick r:id="rId4"/>
              </a:rPr>
              <a:t>https://api.census.gov/data/2019/acs/acs5?get=NAME,group(B01001)&amp;for=us:1</a:t>
            </a:r>
            <a:endParaRPr lang="en-US" sz="1050" b="0" i="0" u="none" strike="noStrike" dirty="0">
              <a:effectLst/>
              <a:latin typeface="+mj-lt"/>
            </a:endParaRPr>
          </a:p>
          <a:p>
            <a:endParaRPr lang="en-US" sz="1050" dirty="0">
              <a:latin typeface="+mj-lt"/>
            </a:endParaRPr>
          </a:p>
          <a:p>
            <a:pPr marL="101600" indent="0">
              <a:buNone/>
            </a:pPr>
            <a:r>
              <a:rPr lang="en-US" sz="1050" b="0" i="0" dirty="0">
                <a:solidFill>
                  <a:srgbClr val="1D1C1D"/>
                </a:solidFill>
                <a:effectLst/>
                <a:latin typeface="+mj-lt"/>
              </a:rPr>
              <a:t>Newark Land Bank. (copyright 2021). </a:t>
            </a:r>
            <a:r>
              <a:rPr lang="en-US" sz="1050" b="0" i="0" u="none" strike="noStrike" dirty="0">
                <a:effectLst/>
                <a:latin typeface="+mj-lt"/>
                <a:hlinkClick r:id="rId5"/>
              </a:rPr>
              <a:t>https://landbank.investnewark.org/</a:t>
            </a:r>
            <a:endParaRPr lang="en-US" sz="1050" b="0" i="0" u="none" strike="noStrike" dirty="0">
              <a:effectLst/>
              <a:latin typeface="+mj-lt"/>
            </a:endParaRPr>
          </a:p>
          <a:p>
            <a:pPr marL="101600" indent="0">
              <a:buNone/>
            </a:pPr>
            <a:r>
              <a:rPr lang="en-US" sz="1050" b="0" i="0" u="sng" strike="noStrike" dirty="0">
                <a:solidFill>
                  <a:schemeClr val="tx1"/>
                </a:solidFill>
                <a:effectLst/>
                <a:latin typeface="+mj-lt"/>
                <a:hlinkClick r:id="rId6">
                  <a:extLst>
                    <a:ext uri="{A12FA001-AC4F-418D-AE19-62706E023703}">
                      <ahyp:hlinkClr xmlns:ahyp="http://schemas.microsoft.com/office/drawing/2018/hyperlinkcolor" val="tx"/>
                    </a:ext>
                  </a:extLst>
                </a:hlinkClick>
              </a:rPr>
              <a:t>City of Newark Open Data. </a:t>
            </a:r>
            <a:r>
              <a:rPr lang="en-US" sz="1050" b="0" i="0" u="none" strike="noStrike" dirty="0">
                <a:solidFill>
                  <a:srgbClr val="6611CC"/>
                </a:solidFill>
                <a:effectLst/>
                <a:latin typeface="+mj-lt"/>
                <a:hlinkClick r:id="rId6">
                  <a:extLst>
                    <a:ext uri="{A12FA001-AC4F-418D-AE19-62706E023703}">
                      <ahyp:hlinkClr xmlns:ahyp="http://schemas.microsoft.com/office/drawing/2018/hyperlinkcolor" val="tx"/>
                    </a:ext>
                  </a:extLst>
                </a:hlinkClick>
              </a:rPr>
              <a:t>http://data.ci.newark.nj.us/dataset/abandoned-properties</a:t>
            </a:r>
            <a:endParaRPr lang="en-US" sz="1050" b="1" i="0" u="none" strike="noStrike" dirty="0">
              <a:effectLst/>
              <a:latin typeface="+mj-lt"/>
            </a:endParaRPr>
          </a:p>
          <a:p>
            <a:endParaRPr lang="en-US" sz="1050" b="1" dirty="0">
              <a:latin typeface="+mj-lt"/>
            </a:endParaRPr>
          </a:p>
          <a:p>
            <a:pPr marL="101600" indent="0">
              <a:buNone/>
            </a:pPr>
            <a:r>
              <a:rPr lang="en-US" sz="1050" b="0" i="0" dirty="0">
                <a:solidFill>
                  <a:srgbClr val="444444"/>
                </a:solidFill>
                <a:effectLst/>
                <a:latin typeface="+mj-lt"/>
              </a:rPr>
              <a:t>New Jersey State Police, (copyright 2007-2021),</a:t>
            </a:r>
            <a:r>
              <a:rPr lang="en-US" sz="1050" u="sng" dirty="0">
                <a:latin typeface="+mj-lt"/>
              </a:rPr>
              <a:t>Uniform Crime Reports, </a:t>
            </a:r>
            <a:r>
              <a:rPr lang="en-US" sz="1050" dirty="0">
                <a:latin typeface="+mj-lt"/>
                <a:hlinkClick r:id="rId7"/>
              </a:rPr>
              <a:t>https://www.njsp.org/ucr/uniform-crime-reports.shtml</a:t>
            </a:r>
            <a:endParaRPr lang="en-US" sz="1050" dirty="0">
              <a:latin typeface="+mj-lt"/>
            </a:endParaRPr>
          </a:p>
          <a:p>
            <a:pPr marL="101600" indent="0">
              <a:buNone/>
            </a:pPr>
            <a:r>
              <a:rPr lang="en-US" sz="1050" dirty="0">
                <a:latin typeface="+mj-lt"/>
              </a:rPr>
              <a:t>Communities and Crime Unnormalized Data Set. </a:t>
            </a:r>
            <a:r>
              <a:rPr lang="en-US" sz="1050" dirty="0">
                <a:latin typeface="+mj-lt"/>
                <a:hlinkClick r:id="rId8"/>
              </a:rPr>
              <a:t>http://archive.ics.uci.edu/ml/machine-learning-databases/00211/</a:t>
            </a:r>
            <a:endParaRPr lang="en-US" sz="1050" dirty="0">
              <a:latin typeface="+mj-lt"/>
            </a:endParaRPr>
          </a:p>
          <a:p>
            <a:pPr marL="101600" indent="0">
              <a:buNone/>
            </a:pPr>
            <a:endParaRPr lang="en-US" sz="1050" dirty="0">
              <a:latin typeface="+mj-lt"/>
            </a:endParaRPr>
          </a:p>
          <a:p>
            <a:pPr marL="101600" indent="0">
              <a:buNone/>
            </a:pPr>
            <a:r>
              <a:rPr lang="en-US" sz="1050" dirty="0">
                <a:latin typeface="+mj-lt"/>
              </a:rPr>
              <a:t>Administrator portal </a:t>
            </a:r>
            <a:r>
              <a:rPr lang="en-US" sz="1050" b="0" i="0" u="none" strike="noStrike" dirty="0">
                <a:effectLst/>
                <a:latin typeface="+mj-lt"/>
                <a:hlinkClick r:id="rId9"/>
              </a:rPr>
              <a:t>https://nj.gov/education/administrators/</a:t>
            </a:r>
            <a:endParaRPr lang="en-US" sz="1050" b="0" i="0" u="none" strike="noStrike" dirty="0">
              <a:effectLst/>
              <a:latin typeface="+mj-lt"/>
            </a:endParaRPr>
          </a:p>
          <a:p>
            <a:pPr marL="101600" indent="0">
              <a:buNone/>
            </a:pPr>
            <a:endParaRPr lang="en-US" sz="1050" dirty="0">
              <a:solidFill>
                <a:srgbClr val="00799E"/>
              </a:solidFill>
              <a:latin typeface="+mj-lt"/>
            </a:endParaRPr>
          </a:p>
          <a:p>
            <a:pPr marL="101600" indent="0">
              <a:buNone/>
            </a:pPr>
            <a:r>
              <a:rPr lang="en-US" sz="1050" dirty="0">
                <a:solidFill>
                  <a:schemeClr val="tx1"/>
                </a:solidFill>
                <a:latin typeface="+mj-lt"/>
              </a:rPr>
              <a:t>US Dept of Education: College Scorecard, </a:t>
            </a:r>
            <a:r>
              <a:rPr lang="en-US" sz="1050" b="0" i="0" u="none" strike="noStrike" dirty="0">
                <a:effectLst/>
                <a:latin typeface="+mj-lt"/>
                <a:hlinkClick r:id="rId10"/>
              </a:rPr>
              <a:t>https://www.kaggle.com/kaggle/college-scorecard</a:t>
            </a:r>
            <a:endParaRPr lang="en-US" sz="1050" dirty="0">
              <a:solidFill>
                <a:schemeClr val="tx1"/>
              </a:solidFill>
              <a:latin typeface="+mj-lt"/>
            </a:endParaRPr>
          </a:p>
        </p:txBody>
      </p:sp>
      <p:sp>
        <p:nvSpPr>
          <p:cNvPr id="5" name="Slide Number Placeholder 4">
            <a:extLst>
              <a:ext uri="{FF2B5EF4-FFF2-40B4-BE49-F238E27FC236}">
                <a16:creationId xmlns:a16="http://schemas.microsoft.com/office/drawing/2014/main" id="{C8AB5FC7-9983-42F4-BBDC-916EF5982D1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3633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EC1DF-1FEC-4535-9810-BF5C4644019A}"/>
              </a:ext>
            </a:extLst>
          </p:cNvPr>
          <p:cNvSpPr>
            <a:spLocks noGrp="1"/>
          </p:cNvSpPr>
          <p:nvPr>
            <p:ph type="title"/>
          </p:nvPr>
        </p:nvSpPr>
        <p:spPr>
          <a:xfrm>
            <a:off x="317744" y="257176"/>
            <a:ext cx="6490380" cy="396300"/>
          </a:xfrm>
        </p:spPr>
        <p:txBody>
          <a:bodyPr/>
          <a:lstStyle/>
          <a:p>
            <a:r>
              <a:rPr lang="en-US" dirty="0"/>
              <a:t>General Data Mining and Cleaning Process</a:t>
            </a:r>
          </a:p>
        </p:txBody>
      </p:sp>
      <p:sp>
        <p:nvSpPr>
          <p:cNvPr id="5" name="Text Placeholder 4">
            <a:extLst>
              <a:ext uri="{FF2B5EF4-FFF2-40B4-BE49-F238E27FC236}">
                <a16:creationId xmlns:a16="http://schemas.microsoft.com/office/drawing/2014/main" id="{27344BAE-F5F8-47DA-9B09-50309C77E578}"/>
              </a:ext>
            </a:extLst>
          </p:cNvPr>
          <p:cNvSpPr>
            <a:spLocks noGrp="1"/>
          </p:cNvSpPr>
          <p:nvPr>
            <p:ph type="body" idx="1"/>
          </p:nvPr>
        </p:nvSpPr>
        <p:spPr>
          <a:xfrm>
            <a:off x="317744" y="889463"/>
            <a:ext cx="6290876" cy="4056610"/>
          </a:xfrm>
        </p:spPr>
        <p:txBody>
          <a:bodyPr/>
          <a:lstStyle/>
          <a:p>
            <a:r>
              <a:rPr lang="en-US" sz="1800" dirty="0"/>
              <a:t>Study the overall housing, abandoned properties and crime rate, education rate and poverty rate in Newark , NJ.</a:t>
            </a:r>
          </a:p>
          <a:p>
            <a:r>
              <a:rPr lang="en-US" sz="1800" dirty="0"/>
              <a:t>Data compromises of 2019 and some findings use data from 2015-2019</a:t>
            </a:r>
          </a:p>
          <a:p>
            <a:r>
              <a:rPr lang="en-US" sz="1800" dirty="0"/>
              <a:t>Data was fetched in CSV for housing and API calls for further part of project</a:t>
            </a:r>
          </a:p>
          <a:p>
            <a:r>
              <a:rPr lang="en-US" sz="1800" dirty="0"/>
              <a:t>Data was rolled up to city level as some data was available by city and state</a:t>
            </a:r>
          </a:p>
          <a:p>
            <a:r>
              <a:rPr lang="en-US" sz="1800" dirty="0"/>
              <a:t>Data was cleaned to remove the unwanted characters, combining diff. files, iloc for specific rows/columns in master data file, mapping data sets, drop the NA</a:t>
            </a:r>
          </a:p>
          <a:p>
            <a:endParaRPr lang="en-US" dirty="0"/>
          </a:p>
        </p:txBody>
      </p:sp>
    </p:spTree>
    <p:extLst>
      <p:ext uri="{BB962C8B-B14F-4D97-AF65-F5344CB8AC3E}">
        <p14:creationId xmlns:p14="http://schemas.microsoft.com/office/powerpoint/2010/main" val="354001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6042-EC7B-4472-AA94-019767D5DD3F}"/>
              </a:ext>
            </a:extLst>
          </p:cNvPr>
          <p:cNvSpPr>
            <a:spLocks noGrp="1"/>
          </p:cNvSpPr>
          <p:nvPr>
            <p:ph type="ctrTitle"/>
          </p:nvPr>
        </p:nvSpPr>
        <p:spPr>
          <a:xfrm>
            <a:off x="110552" y="637255"/>
            <a:ext cx="3638700" cy="1159800"/>
          </a:xfrm>
        </p:spPr>
        <p:txBody>
          <a:bodyPr/>
          <a:lstStyle/>
          <a:p>
            <a:r>
              <a:rPr lang="en-US" dirty="0"/>
              <a:t>Overall Housing</a:t>
            </a:r>
          </a:p>
        </p:txBody>
      </p:sp>
      <p:sp>
        <p:nvSpPr>
          <p:cNvPr id="3" name="Subtitle 2">
            <a:extLst>
              <a:ext uri="{FF2B5EF4-FFF2-40B4-BE49-F238E27FC236}">
                <a16:creationId xmlns:a16="http://schemas.microsoft.com/office/drawing/2014/main" id="{0E81E890-BDF3-45B5-B4DC-9D1CEE244150}"/>
              </a:ext>
            </a:extLst>
          </p:cNvPr>
          <p:cNvSpPr>
            <a:spLocks noGrp="1"/>
          </p:cNvSpPr>
          <p:nvPr>
            <p:ph type="subTitle" idx="1"/>
          </p:nvPr>
        </p:nvSpPr>
        <p:spPr>
          <a:xfrm>
            <a:off x="110552" y="1971593"/>
            <a:ext cx="3638700" cy="375000"/>
          </a:xfrm>
        </p:spPr>
        <p:txBody>
          <a:bodyPr/>
          <a:lstStyle/>
          <a:p>
            <a:r>
              <a:rPr lang="en-US" dirty="0"/>
              <a:t>Newark, NJ</a:t>
            </a:r>
          </a:p>
        </p:txBody>
      </p:sp>
      <p:sp>
        <p:nvSpPr>
          <p:cNvPr id="5" name="Slide Number Placeholder 4">
            <a:extLst>
              <a:ext uri="{FF2B5EF4-FFF2-40B4-BE49-F238E27FC236}">
                <a16:creationId xmlns:a16="http://schemas.microsoft.com/office/drawing/2014/main" id="{A3DECB2C-3560-445B-9283-676F0645CCFC}"/>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26941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8000">
              <a:schemeClr val="accent6">
                <a:lumMod val="20000"/>
                <a:lumOff val="80000"/>
              </a:schemeClr>
            </a:gs>
            <a:gs pos="52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6092D-4C84-41B8-8F84-68B7C93C7AB0}"/>
              </a:ext>
            </a:extLst>
          </p:cNvPr>
          <p:cNvSpPr>
            <a:spLocks noGrp="1"/>
          </p:cNvSpPr>
          <p:nvPr>
            <p:ph type="title"/>
          </p:nvPr>
        </p:nvSpPr>
        <p:spPr>
          <a:xfrm>
            <a:off x="1518150" y="0"/>
            <a:ext cx="6107700" cy="396300"/>
          </a:xfrm>
        </p:spPr>
        <p:txBody>
          <a:bodyPr/>
          <a:lstStyle/>
          <a:p>
            <a:r>
              <a:rPr lang="en-US" sz="2400" b="1" dirty="0">
                <a:solidFill>
                  <a:schemeClr val="accent6">
                    <a:lumMod val="75000"/>
                  </a:schemeClr>
                </a:solidFill>
              </a:rPr>
              <a:t>Demographics of Newark, NJ in 2019</a:t>
            </a:r>
          </a:p>
        </p:txBody>
      </p:sp>
      <p:pic>
        <p:nvPicPr>
          <p:cNvPr id="3" name="Picture 2" descr="Chart, pie chart&#10;&#10;Description automatically generated">
            <a:extLst>
              <a:ext uri="{FF2B5EF4-FFF2-40B4-BE49-F238E27FC236}">
                <a16:creationId xmlns:a16="http://schemas.microsoft.com/office/drawing/2014/main" id="{5C185A09-C352-4FC5-8DFE-9E5DE4100042}"/>
              </a:ext>
            </a:extLst>
          </p:cNvPr>
          <p:cNvPicPr>
            <a:picLocks noChangeAspect="1"/>
          </p:cNvPicPr>
          <p:nvPr/>
        </p:nvPicPr>
        <p:blipFill>
          <a:blip r:embed="rId2"/>
          <a:stretch>
            <a:fillRect/>
          </a:stretch>
        </p:blipFill>
        <p:spPr>
          <a:xfrm>
            <a:off x="225299" y="1339848"/>
            <a:ext cx="4880143" cy="2847902"/>
          </a:xfrm>
          <a:prstGeom prst="rect">
            <a:avLst/>
          </a:prstGeom>
        </p:spPr>
      </p:pic>
      <p:sp>
        <p:nvSpPr>
          <p:cNvPr id="9" name="TextBox 8">
            <a:extLst>
              <a:ext uri="{FF2B5EF4-FFF2-40B4-BE49-F238E27FC236}">
                <a16:creationId xmlns:a16="http://schemas.microsoft.com/office/drawing/2014/main" id="{85B901F4-E2FD-4AEA-A9E7-8B33BE726D74}"/>
              </a:ext>
            </a:extLst>
          </p:cNvPr>
          <p:cNvSpPr txBox="1"/>
          <p:nvPr/>
        </p:nvSpPr>
        <p:spPr>
          <a:xfrm>
            <a:off x="355988" y="610435"/>
            <a:ext cx="7510644"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Census website was the source of data for the capturing Housing info in Newark</a:t>
            </a:r>
          </a:p>
        </p:txBody>
      </p:sp>
      <p:pic>
        <p:nvPicPr>
          <p:cNvPr id="15" name="Picture 14" descr="Text&#10;&#10;Description automatically generated">
            <a:extLst>
              <a:ext uri="{FF2B5EF4-FFF2-40B4-BE49-F238E27FC236}">
                <a16:creationId xmlns:a16="http://schemas.microsoft.com/office/drawing/2014/main" id="{BF8F11E0-D07B-45B8-8E9E-0E88D4287F0C}"/>
              </a:ext>
            </a:extLst>
          </p:cNvPr>
          <p:cNvPicPr>
            <a:picLocks noChangeAspect="1"/>
          </p:cNvPicPr>
          <p:nvPr/>
        </p:nvPicPr>
        <p:blipFill>
          <a:blip r:embed="rId3"/>
          <a:stretch>
            <a:fillRect/>
          </a:stretch>
        </p:blipFill>
        <p:spPr>
          <a:xfrm>
            <a:off x="5135711" y="1132347"/>
            <a:ext cx="3782990" cy="1717753"/>
          </a:xfrm>
          <a:prstGeom prst="rect">
            <a:avLst/>
          </a:prstGeom>
        </p:spPr>
      </p:pic>
    </p:spTree>
    <p:extLst>
      <p:ext uri="{BB962C8B-B14F-4D97-AF65-F5344CB8AC3E}">
        <p14:creationId xmlns:p14="http://schemas.microsoft.com/office/powerpoint/2010/main" val="1111776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99B6B9-7D15-4A19-8861-5252369867A3}"/>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descr="Chart, line chart&#10;&#10;Description automatically generated">
            <a:extLst>
              <a:ext uri="{FF2B5EF4-FFF2-40B4-BE49-F238E27FC236}">
                <a16:creationId xmlns:a16="http://schemas.microsoft.com/office/drawing/2014/main" id="{2115BD59-47EB-414B-844E-F7F22565AF12}"/>
              </a:ext>
            </a:extLst>
          </p:cNvPr>
          <p:cNvPicPr>
            <a:picLocks noChangeAspect="1"/>
          </p:cNvPicPr>
          <p:nvPr/>
        </p:nvPicPr>
        <p:blipFill>
          <a:blip r:embed="rId2"/>
          <a:stretch>
            <a:fillRect/>
          </a:stretch>
        </p:blipFill>
        <p:spPr>
          <a:xfrm>
            <a:off x="4951972" y="2806792"/>
            <a:ext cx="3990581" cy="1881858"/>
          </a:xfrm>
          <a:prstGeom prst="rect">
            <a:avLst/>
          </a:prstGeom>
        </p:spPr>
      </p:pic>
      <p:sp>
        <p:nvSpPr>
          <p:cNvPr id="16" name="TextBox 15">
            <a:extLst>
              <a:ext uri="{FF2B5EF4-FFF2-40B4-BE49-F238E27FC236}">
                <a16:creationId xmlns:a16="http://schemas.microsoft.com/office/drawing/2014/main" id="{88042FD7-19CB-464B-91C9-24836D106750}"/>
              </a:ext>
            </a:extLst>
          </p:cNvPr>
          <p:cNvSpPr txBox="1"/>
          <p:nvPr/>
        </p:nvSpPr>
        <p:spPr>
          <a:xfrm>
            <a:off x="121024" y="2891694"/>
            <a:ext cx="4368207" cy="221599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Housing Occupancy, Geographical Mobility were analyzed and plotted for data over 5years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Gradual decrease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 housing units from 2015 to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Highest mobility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was observed in Newark in 2017, which gradually decreased by 2019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descr="Chart, line chart&#10;&#10;Description automatically generated">
            <a:extLst>
              <a:ext uri="{FF2B5EF4-FFF2-40B4-BE49-F238E27FC236}">
                <a16:creationId xmlns:a16="http://schemas.microsoft.com/office/drawing/2014/main" id="{7B96F3AA-4B44-440C-9FD5-10697516E091}"/>
              </a:ext>
            </a:extLst>
          </p:cNvPr>
          <p:cNvPicPr>
            <a:picLocks noChangeAspect="1"/>
          </p:cNvPicPr>
          <p:nvPr/>
        </p:nvPicPr>
        <p:blipFill>
          <a:blip r:embed="rId3"/>
          <a:stretch>
            <a:fillRect/>
          </a:stretch>
        </p:blipFill>
        <p:spPr>
          <a:xfrm>
            <a:off x="0" y="72833"/>
            <a:ext cx="4489231" cy="2320743"/>
          </a:xfrm>
          <a:prstGeom prst="rect">
            <a:avLst/>
          </a:prstGeom>
        </p:spPr>
      </p:pic>
      <p:pic>
        <p:nvPicPr>
          <p:cNvPr id="23" name="Picture 22" descr="Text&#10;&#10;Description automatically generated">
            <a:extLst>
              <a:ext uri="{FF2B5EF4-FFF2-40B4-BE49-F238E27FC236}">
                <a16:creationId xmlns:a16="http://schemas.microsoft.com/office/drawing/2014/main" id="{F1FB3EB9-90DD-48EA-AA6B-A19876F6DED2}"/>
              </a:ext>
            </a:extLst>
          </p:cNvPr>
          <p:cNvPicPr>
            <a:picLocks noChangeAspect="1"/>
          </p:cNvPicPr>
          <p:nvPr/>
        </p:nvPicPr>
        <p:blipFill>
          <a:blip r:embed="rId4"/>
          <a:stretch>
            <a:fillRect/>
          </a:stretch>
        </p:blipFill>
        <p:spPr>
          <a:xfrm>
            <a:off x="4850952" y="387310"/>
            <a:ext cx="3779848" cy="1691787"/>
          </a:xfrm>
          <a:prstGeom prst="rect">
            <a:avLst/>
          </a:prstGeom>
        </p:spPr>
      </p:pic>
    </p:spTree>
    <p:extLst>
      <p:ext uri="{BB962C8B-B14F-4D97-AF65-F5344CB8AC3E}">
        <p14:creationId xmlns:p14="http://schemas.microsoft.com/office/powerpoint/2010/main" val="2312850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EB79F6-57FB-4159-BCF7-F15215B1EA35}"/>
              </a:ext>
            </a:extLst>
          </p:cNvPr>
          <p:cNvSpPr>
            <a:spLocks noGrp="1"/>
          </p:cNvSpPr>
          <p:nvPr>
            <p:ph type="sldNum" idx="4294967295"/>
          </p:nvPr>
        </p:nvSpPr>
        <p:spPr>
          <a:xfrm>
            <a:off x="8574088" y="4687888"/>
            <a:ext cx="569912" cy="4556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descr="Chart, histogram&#10;&#10;Description automatically generated">
            <a:extLst>
              <a:ext uri="{FF2B5EF4-FFF2-40B4-BE49-F238E27FC236}">
                <a16:creationId xmlns:a16="http://schemas.microsoft.com/office/drawing/2014/main" id="{54B36288-A4F4-46BC-A7F5-BF942DCFADF5}"/>
              </a:ext>
            </a:extLst>
          </p:cNvPr>
          <p:cNvPicPr>
            <a:picLocks noChangeAspect="1"/>
          </p:cNvPicPr>
          <p:nvPr/>
        </p:nvPicPr>
        <p:blipFill>
          <a:blip r:embed="rId2"/>
          <a:stretch>
            <a:fillRect/>
          </a:stretch>
        </p:blipFill>
        <p:spPr>
          <a:xfrm>
            <a:off x="2451246" y="319401"/>
            <a:ext cx="6502539" cy="4504695"/>
          </a:xfrm>
          <a:prstGeom prst="rect">
            <a:avLst/>
          </a:prstGeom>
        </p:spPr>
      </p:pic>
      <p:sp>
        <p:nvSpPr>
          <p:cNvPr id="8" name="TextBox 7">
            <a:extLst>
              <a:ext uri="{FF2B5EF4-FFF2-40B4-BE49-F238E27FC236}">
                <a16:creationId xmlns:a16="http://schemas.microsoft.com/office/drawing/2014/main" id="{5B297C66-0D94-43EE-A2A6-8A843E9C0CA0}"/>
              </a:ext>
            </a:extLst>
          </p:cNvPr>
          <p:cNvSpPr txBox="1"/>
          <p:nvPr/>
        </p:nvSpPr>
        <p:spPr>
          <a:xfrm>
            <a:off x="190215" y="725090"/>
            <a:ext cx="2366682" cy="369331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Property value distribution chart covers percentage of properties for different  price ranges.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data shows details of NJ state vs Newark properties distribution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captured is for 5 years from 2015-2019</a:t>
            </a:r>
          </a:p>
        </p:txBody>
      </p:sp>
    </p:spTree>
    <p:extLst>
      <p:ext uri="{BB962C8B-B14F-4D97-AF65-F5344CB8AC3E}">
        <p14:creationId xmlns:p14="http://schemas.microsoft.com/office/powerpoint/2010/main" val="152145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B4BF3-D185-4A6A-9AD9-21CC94F707E0}"/>
              </a:ext>
            </a:extLst>
          </p:cNvPr>
          <p:cNvSpPr>
            <a:spLocks noGrp="1"/>
          </p:cNvSpPr>
          <p:nvPr>
            <p:ph type="ctrTitle"/>
          </p:nvPr>
        </p:nvSpPr>
        <p:spPr>
          <a:xfrm>
            <a:off x="403850" y="1637920"/>
            <a:ext cx="3638700" cy="1159800"/>
          </a:xfrm>
        </p:spPr>
        <p:txBody>
          <a:bodyPr/>
          <a:lstStyle/>
          <a:p>
            <a:r>
              <a:rPr lang="en-US" dirty="0"/>
              <a:t>Abandoned Housing</a:t>
            </a:r>
            <a:br>
              <a:rPr lang="en-US" dirty="0"/>
            </a:br>
            <a:endParaRPr lang="en-US" dirty="0"/>
          </a:p>
        </p:txBody>
      </p:sp>
      <p:sp>
        <p:nvSpPr>
          <p:cNvPr id="5" name="Slide Number Placeholder 4">
            <a:extLst>
              <a:ext uri="{FF2B5EF4-FFF2-40B4-BE49-F238E27FC236}">
                <a16:creationId xmlns:a16="http://schemas.microsoft.com/office/drawing/2014/main" id="{92EB79F6-57FB-4159-BCF7-F15215B1EA35}"/>
              </a:ext>
            </a:extLst>
          </p:cNvPr>
          <p:cNvSpPr>
            <a:spLocks noGrp="1"/>
          </p:cNvSpPr>
          <p:nvPr>
            <p:ph type="sldNum" idx="4294967295"/>
          </p:nvPr>
        </p:nvSpPr>
        <p:spPr>
          <a:xfrm>
            <a:off x="8574088" y="4687888"/>
            <a:ext cx="569912" cy="455612"/>
          </a:xfrm>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72119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6FA3218-BFE3-43C6-8578-4CCC7696C722}"/>
              </a:ext>
            </a:extLst>
          </p:cNvPr>
          <p:cNvSpPr>
            <a:spLocks noGrp="1"/>
          </p:cNvSpPr>
          <p:nvPr/>
        </p:nvSpPr>
        <p:spPr>
          <a:xfrm>
            <a:off x="196331" y="2537196"/>
            <a:ext cx="2000376" cy="230739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1pPr>
            <a:lvl2pPr marL="914400" marR="0" lvl="1"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2pPr>
            <a:lvl3pPr marL="1371600" marR="0" lvl="2"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3pPr>
            <a:lvl4pPr marL="1828800" marR="0" lvl="3"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4pPr>
            <a:lvl5pPr marL="2286000" marR="0" lvl="4"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5pPr>
            <a:lvl6pPr marL="2743200" marR="0" lvl="5"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6pPr>
            <a:lvl7pPr marL="3200400" marR="0" lvl="6"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7pPr>
            <a:lvl8pPr marL="3657600" marR="0" lvl="7"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8pPr>
            <a:lvl9pPr marL="4114800" marR="0" lvl="8" indent="-355600" algn="l" rtl="0">
              <a:lnSpc>
                <a:spcPct val="115000"/>
              </a:lnSpc>
              <a:spcBef>
                <a:spcPts val="800"/>
              </a:spcBef>
              <a:spcAft>
                <a:spcPts val="80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9pPr>
          </a:lstStyle>
          <a:p>
            <a:r>
              <a:rPr lang="en-US" sz="1200" dirty="0"/>
              <a:t>Various data cleaning techniques were employed resulting in usable data that is now compatible with additional data sets for deeper analyses.</a:t>
            </a:r>
          </a:p>
          <a:p>
            <a:pPr>
              <a:lnSpc>
                <a:spcPct val="114999"/>
              </a:lnSpc>
            </a:pPr>
            <a:endParaRPr lang="en-US" sz="1200" dirty="0"/>
          </a:p>
          <a:p>
            <a:pPr>
              <a:lnSpc>
                <a:spcPct val="114999"/>
              </a:lnSpc>
            </a:pPr>
            <a:r>
              <a:rPr lang="en-US" sz="1200" dirty="0"/>
              <a:t>The cleaning process resulted in minimal data loss</a:t>
            </a:r>
          </a:p>
          <a:p>
            <a:pPr>
              <a:lnSpc>
                <a:spcPct val="114999"/>
              </a:lnSpc>
            </a:pPr>
            <a:endParaRPr lang="en-US" sz="1200" dirty="0"/>
          </a:p>
        </p:txBody>
      </p:sp>
      <p:sp>
        <p:nvSpPr>
          <p:cNvPr id="8" name="Text Placeholder 3">
            <a:extLst>
              <a:ext uri="{FF2B5EF4-FFF2-40B4-BE49-F238E27FC236}">
                <a16:creationId xmlns:a16="http://schemas.microsoft.com/office/drawing/2014/main" id="{839E97FE-8E5C-4543-B27C-E990BCC606AA}"/>
              </a:ext>
            </a:extLst>
          </p:cNvPr>
          <p:cNvSpPr>
            <a:spLocks noGrp="1"/>
          </p:cNvSpPr>
          <p:nvPr/>
        </p:nvSpPr>
        <p:spPr>
          <a:xfrm>
            <a:off x="4392070" y="227048"/>
            <a:ext cx="2531628" cy="21786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1pPr>
            <a:lvl2pPr marL="914400" marR="0" lvl="1"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2pPr>
            <a:lvl3pPr marL="1371600" marR="0" lvl="2" indent="-355600" algn="l" rtl="0">
              <a:lnSpc>
                <a:spcPct val="115000"/>
              </a:lnSpc>
              <a:spcBef>
                <a:spcPts val="800"/>
              </a:spcBef>
              <a:spcAft>
                <a:spcPts val="0"/>
              </a:spcAft>
              <a:buClr>
                <a:schemeClr val="accent2"/>
              </a:buClr>
              <a:buSzPts val="2000"/>
              <a:buFont typeface="News Cycle"/>
              <a:buChar char="■"/>
              <a:defRPr sz="2000" b="0" i="0" u="none" strike="noStrike" cap="none">
                <a:solidFill>
                  <a:schemeClr val="dk1"/>
                </a:solidFill>
                <a:latin typeface="News Cycle"/>
                <a:ea typeface="News Cycle"/>
                <a:cs typeface="News Cycle"/>
                <a:sym typeface="News Cycle"/>
              </a:defRPr>
            </a:lvl3pPr>
            <a:lvl4pPr marL="1828800" marR="0" lvl="3"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4pPr>
            <a:lvl5pPr marL="2286000" marR="0" lvl="4"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5pPr>
            <a:lvl6pPr marL="2743200" marR="0" lvl="5"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6pPr>
            <a:lvl7pPr marL="3200400" marR="0" lvl="6"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7pPr>
            <a:lvl8pPr marL="3657600" marR="0" lvl="7" indent="-355600" algn="l" rtl="0">
              <a:lnSpc>
                <a:spcPct val="115000"/>
              </a:lnSpc>
              <a:spcBef>
                <a:spcPts val="800"/>
              </a:spcBef>
              <a:spcAft>
                <a:spcPts val="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8pPr>
            <a:lvl9pPr marL="4114800" marR="0" lvl="8" indent="-355600" algn="l" rtl="0">
              <a:lnSpc>
                <a:spcPct val="115000"/>
              </a:lnSpc>
              <a:spcBef>
                <a:spcPts val="800"/>
              </a:spcBef>
              <a:spcAft>
                <a:spcPts val="800"/>
              </a:spcAft>
              <a:buClr>
                <a:schemeClr val="dk1"/>
              </a:buClr>
              <a:buSzPts val="2000"/>
              <a:buFont typeface="News Cycle"/>
              <a:buChar char="■"/>
              <a:defRPr sz="2000" b="0" i="0" u="none" strike="noStrike" cap="none">
                <a:solidFill>
                  <a:schemeClr val="dk1"/>
                </a:solidFill>
                <a:latin typeface="News Cycle"/>
                <a:ea typeface="News Cycle"/>
                <a:cs typeface="News Cycle"/>
                <a:sym typeface="News Cycle"/>
              </a:defRPr>
            </a:lvl9pPr>
          </a:lstStyle>
          <a:p>
            <a:pPr>
              <a:lnSpc>
                <a:spcPct val="114999"/>
              </a:lnSpc>
            </a:pPr>
            <a:r>
              <a:rPr lang="en-US" sz="1200" dirty="0"/>
              <a:t>The City of Newark maintains an abandoned property list which is callable via API containing approximately 500 abandoned properties.</a:t>
            </a:r>
          </a:p>
          <a:p>
            <a:pPr>
              <a:lnSpc>
                <a:spcPct val="114999"/>
              </a:lnSpc>
            </a:pPr>
            <a:endParaRPr lang="en-US" sz="1200" dirty="0"/>
          </a:p>
          <a:p>
            <a:pPr>
              <a:lnSpc>
                <a:spcPct val="114999"/>
              </a:lnSpc>
            </a:pPr>
            <a:r>
              <a:rPr lang="en-US" sz="1200" dirty="0"/>
              <a:t>The data is not compatible with data from other sources, addresses are incomplete and not suitable for data analysis.</a:t>
            </a:r>
          </a:p>
          <a:p>
            <a:pPr>
              <a:lnSpc>
                <a:spcPct val="114999"/>
              </a:lnSpc>
            </a:pPr>
            <a:endParaRPr lang="en-US" sz="1200" dirty="0"/>
          </a:p>
        </p:txBody>
      </p:sp>
      <p:pic>
        <p:nvPicPr>
          <p:cNvPr id="9" name="Picture 8" descr="Table&#10;&#10;Description automatically generated">
            <a:extLst>
              <a:ext uri="{FF2B5EF4-FFF2-40B4-BE49-F238E27FC236}">
                <a16:creationId xmlns:a16="http://schemas.microsoft.com/office/drawing/2014/main" id="{17593C60-8F30-4C97-A218-DFDCDCEE9ED2}"/>
              </a:ext>
            </a:extLst>
          </p:cNvPr>
          <p:cNvPicPr>
            <a:picLocks noChangeAspect="1"/>
          </p:cNvPicPr>
          <p:nvPr/>
        </p:nvPicPr>
        <p:blipFill>
          <a:blip r:embed="rId2"/>
          <a:stretch>
            <a:fillRect/>
          </a:stretch>
        </p:blipFill>
        <p:spPr>
          <a:xfrm>
            <a:off x="2371324" y="2734979"/>
            <a:ext cx="6550516" cy="2257365"/>
          </a:xfrm>
          <a:prstGeom prst="rect">
            <a:avLst/>
          </a:prstGeom>
        </p:spPr>
      </p:pic>
      <p:pic>
        <p:nvPicPr>
          <p:cNvPr id="10" name="Picture 9" descr="Table&#10;&#10;Description automatically generated">
            <a:extLst>
              <a:ext uri="{FF2B5EF4-FFF2-40B4-BE49-F238E27FC236}">
                <a16:creationId xmlns:a16="http://schemas.microsoft.com/office/drawing/2014/main" id="{50667BEE-2043-46EF-BF68-BAE1159DC2FA}"/>
              </a:ext>
            </a:extLst>
          </p:cNvPr>
          <p:cNvPicPr>
            <a:picLocks noChangeAspect="1"/>
          </p:cNvPicPr>
          <p:nvPr/>
        </p:nvPicPr>
        <p:blipFill>
          <a:blip r:embed="rId3"/>
          <a:stretch>
            <a:fillRect/>
          </a:stretch>
        </p:blipFill>
        <p:spPr>
          <a:xfrm>
            <a:off x="358999" y="271355"/>
            <a:ext cx="4087431" cy="1815733"/>
          </a:xfrm>
          <a:prstGeom prst="rect">
            <a:avLst/>
          </a:prstGeom>
        </p:spPr>
      </p:pic>
    </p:spTree>
    <p:extLst>
      <p:ext uri="{BB962C8B-B14F-4D97-AF65-F5344CB8AC3E}">
        <p14:creationId xmlns:p14="http://schemas.microsoft.com/office/powerpoint/2010/main" val="955346729"/>
      </p:ext>
    </p:extLst>
  </p:cSld>
  <p:clrMapOvr>
    <a:masterClrMapping/>
  </p:clrMapOvr>
</p:sld>
</file>

<file path=ppt/theme/theme1.xml><?xml version="1.0" encoding="utf-8"?>
<a:theme xmlns:a="http://schemas.openxmlformats.org/drawingml/2006/main"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1392</Words>
  <Application>Microsoft Office PowerPoint</Application>
  <PresentationFormat>On-screen Show (16:9)</PresentationFormat>
  <Paragraphs>289</Paragraphs>
  <Slides>23</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Calibri</vt:lpstr>
      <vt:lpstr>Wingdings</vt:lpstr>
      <vt:lpstr>Arial</vt:lpstr>
      <vt:lpstr>Oswald</vt:lpstr>
      <vt:lpstr>Calibri Light</vt:lpstr>
      <vt:lpstr>News Cycle</vt:lpstr>
      <vt:lpstr>Jessica template</vt:lpstr>
      <vt:lpstr>Office Theme</vt:lpstr>
      <vt:lpstr>The Abandoned Housing Effect on Newark</vt:lpstr>
      <vt:lpstr>Project Info</vt:lpstr>
      <vt:lpstr>General Data Mining and Cleaning Process</vt:lpstr>
      <vt:lpstr>Overall Housing</vt:lpstr>
      <vt:lpstr>Demographics of Newark, NJ in 2019</vt:lpstr>
      <vt:lpstr>PowerPoint Presentation</vt:lpstr>
      <vt:lpstr>PowerPoint Presentation</vt:lpstr>
      <vt:lpstr>Abandoned Housing </vt:lpstr>
      <vt:lpstr>PowerPoint Presentation</vt:lpstr>
      <vt:lpstr>PowerPoint Presentation</vt:lpstr>
      <vt:lpstr>Poverty Rates</vt:lpstr>
      <vt:lpstr>Poverty Rates in Newark, NJ by Zip Code</vt:lpstr>
      <vt:lpstr>PowerPoint Presentation</vt:lpstr>
      <vt:lpstr>Education</vt:lpstr>
      <vt:lpstr>Education plays a major part in housing </vt:lpstr>
      <vt:lpstr>Comparing the High School for FY 2016 - 2017 </vt:lpstr>
      <vt:lpstr>Crime in Newark</vt:lpstr>
      <vt:lpstr>Crime within Newark </vt:lpstr>
      <vt:lpstr>Crime Percentages 2018, 2019, 2020</vt:lpstr>
      <vt:lpstr>Total Crimes 2018, 2019, 2020</vt:lpstr>
      <vt:lpstr>Observed conclusions:</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Abandoned Housing Effect on Newark</dc:title>
  <dc:creator>Isabella Lehar</dc:creator>
  <cp:lastModifiedBy>Isabella Lehar</cp:lastModifiedBy>
  <cp:revision>1</cp:revision>
  <dcterms:modified xsi:type="dcterms:W3CDTF">2021-03-20T13:35:19Z</dcterms:modified>
</cp:coreProperties>
</file>